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6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9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anuele Engelage" initials="E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3D5C"/>
    <a:srgbClr val="172D5C"/>
    <a:srgbClr val="203F7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1EE07673-91F0-4185-A4FE-0688B19BC4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64C1FA98-D36C-4134-872D-3CD064A96F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AEDF2-EF20-4E69-9B61-75A8C612300C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F6D3EC7E-3067-43E8-BC80-7DE3886E82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1847434B-C35C-4786-A034-F07E3A6185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09634-F813-4F0D-9425-3D3B514A9E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096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DC00C-70EA-4A44-A381-303F3E59B754}" type="datetimeFigureOut">
              <a:rPr lang="pt-BR" smtClean="0"/>
              <a:t>27/07/2023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4A149-0762-457F-BFBF-1CB94136C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671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m 32">
            <a:extLst>
              <a:ext uri="{FF2B5EF4-FFF2-40B4-BE49-F238E27FC236}">
                <a16:creationId xmlns:a16="http://schemas.microsoft.com/office/drawing/2014/main" xmlns="" id="{23322481-5280-4E88-A6F5-7C9B28CBEE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41"/>
          <a:stretch/>
        </p:blipFill>
        <p:spPr>
          <a:xfrm>
            <a:off x="0" y="-33419"/>
            <a:ext cx="12204000" cy="3827302"/>
          </a:xfrm>
          <a:prstGeom prst="rect">
            <a:avLst/>
          </a:prstGeom>
        </p:spPr>
      </p:pic>
      <p:grpSp>
        <p:nvGrpSpPr>
          <p:cNvPr id="26" name="Group 15">
            <a:extLst>
              <a:ext uri="{FF2B5EF4-FFF2-40B4-BE49-F238E27FC236}">
                <a16:creationId xmlns:a16="http://schemas.microsoft.com/office/drawing/2014/main" xmlns="" id="{9DB58BFC-49E4-4C0F-ACAE-06319D14413F}"/>
              </a:ext>
            </a:extLst>
          </p:cNvPr>
          <p:cNvGrpSpPr/>
          <p:nvPr userDrawn="1"/>
        </p:nvGrpSpPr>
        <p:grpSpPr>
          <a:xfrm>
            <a:off x="0" y="1659493"/>
            <a:ext cx="12204000" cy="2348996"/>
            <a:chOff x="5057" y="-110567"/>
            <a:chExt cx="8714402" cy="1474365"/>
          </a:xfrm>
        </p:grpSpPr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xmlns="" id="{9A5948F9-4F63-460A-8841-FA0C9C09B31A}"/>
                </a:ext>
              </a:extLst>
            </p:cNvPr>
            <p:cNvSpPr/>
            <p:nvPr/>
          </p:nvSpPr>
          <p:spPr>
            <a:xfrm>
              <a:off x="5820688" y="19448"/>
              <a:ext cx="2898771" cy="96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chemeClr val="bg1">
                <a:alpha val="29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 dirty="0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0B422D16-1D72-4FB1-9A43-753CE0DC13FD}"/>
                </a:ext>
              </a:extLst>
            </p:cNvPr>
            <p:cNvSpPr/>
            <p:nvPr/>
          </p:nvSpPr>
          <p:spPr>
            <a:xfrm>
              <a:off x="2355176" y="-110567"/>
              <a:ext cx="5587719" cy="109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xmlns="" id="{2A6819DF-8850-4A39-A9F4-043BD28A9BA5}"/>
                </a:ext>
              </a:extLst>
            </p:cNvPr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 dirty="0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xmlns="" id="{492A4129-8939-4577-A2CA-96E86FE5E38D}"/>
                </a:ext>
              </a:extLst>
            </p:cNvPr>
            <p:cNvSpPr/>
            <p:nvPr/>
          </p:nvSpPr>
          <p:spPr>
            <a:xfrm>
              <a:off x="5397823" y="15619"/>
              <a:ext cx="3308001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 dirty="0"/>
            </a:p>
          </p:txBody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xmlns="" id="{0FB67604-9871-4719-8639-FF761811DE8E}"/>
                </a:ext>
              </a:extLst>
            </p:cNvPr>
            <p:cNvSpPr/>
            <p:nvPr/>
          </p:nvSpPr>
          <p:spPr>
            <a:xfrm>
              <a:off x="5057" y="-110567"/>
              <a:ext cx="8714402" cy="147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FA5C34-4AE7-489C-AFA4-6F9CFE6419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2585" y="3262299"/>
            <a:ext cx="10349805" cy="2220733"/>
          </a:xfrm>
        </p:spPr>
        <p:txBody>
          <a:bodyPr anchor="b">
            <a:normAutofit/>
          </a:bodyPr>
          <a:lstStyle>
            <a:lvl1pPr algn="ctr">
              <a:defRPr sz="6500">
                <a:solidFill>
                  <a:srgbClr val="172D5C"/>
                </a:solidFill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8D527E4-3695-4627-9C89-9F88040DC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2585" y="5553525"/>
            <a:ext cx="10349805" cy="710036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72D5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8" name="Espaço Reservado para Número de Slide 5">
            <a:extLst>
              <a:ext uri="{FF2B5EF4-FFF2-40B4-BE49-F238E27FC236}">
                <a16:creationId xmlns:a16="http://schemas.microsoft.com/office/drawing/2014/main" xmlns="" id="{C1498C01-F615-495A-86DF-059825666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191" y="633405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203F7F"/>
                </a:solidFill>
              </a:defRPr>
            </a:lvl1pPr>
          </a:lstStyle>
          <a:p>
            <a:fld id="{1683204E-929E-461F-AC38-538EEC10B391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xmlns="" id="{9DEA5745-FE37-AC71-6243-75D522115E03}"/>
              </a:ext>
            </a:extLst>
          </p:cNvPr>
          <p:cNvGrpSpPr/>
          <p:nvPr userDrawn="1"/>
        </p:nvGrpSpPr>
        <p:grpSpPr>
          <a:xfrm>
            <a:off x="3199074" y="132258"/>
            <a:ext cx="5793853" cy="1446550"/>
            <a:chOff x="3199074" y="132258"/>
            <a:chExt cx="5793853" cy="1446550"/>
          </a:xfrm>
        </p:grpSpPr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xmlns="" id="{02DDBA5B-552C-5F6E-8E3F-47EAE10B9152}"/>
                </a:ext>
              </a:extLst>
            </p:cNvPr>
            <p:cNvSpPr txBox="1"/>
            <p:nvPr userDrawn="1"/>
          </p:nvSpPr>
          <p:spPr>
            <a:xfrm>
              <a:off x="3235217" y="132258"/>
              <a:ext cx="5729325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800" b="0" spc="20" baseline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XVIII Congresso Internacional de Custos</a:t>
              </a:r>
            </a:p>
            <a:p>
              <a:pPr algn="ctr"/>
              <a:r>
                <a:rPr lang="pt-BR" sz="2800" b="0" spc="20" baseline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XXX Congresso Brasileiro de Custos</a:t>
              </a:r>
            </a:p>
            <a:p>
              <a:pPr algn="ctr"/>
              <a:r>
                <a:rPr lang="pt-BR" sz="2200" b="0" spc="-100" baseline="0" dirty="0">
                  <a:solidFill>
                    <a:schemeClr val="bg1"/>
                  </a:solidFill>
                  <a:effectLst/>
                  <a:latin typeface="Futura BdCn BT" panose="020B0706020204020204" pitchFamily="34" charset="0"/>
                </a:rPr>
                <a:t>15 a 17 de novembro de 2023</a:t>
              </a:r>
              <a:r>
                <a:rPr lang="pt-BR" sz="3200" b="0" spc="20" baseline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 </a:t>
              </a:r>
            </a:p>
          </p:txBody>
        </p:sp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xmlns="" id="{560366D2-22D9-0A42-616A-56CC08C2E3B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>
              <a:off x="3199074" y="1284880"/>
              <a:ext cx="1374840" cy="116201"/>
            </a:xfrm>
            <a:prstGeom prst="rect">
              <a:avLst/>
            </a:prstGeom>
          </p:spPr>
        </p:pic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xmlns="" id="{EA4F223C-F063-9AFF-0917-7EE10D73B3D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 flipH="1">
              <a:off x="7618087" y="1298757"/>
              <a:ext cx="1374840" cy="116201"/>
            </a:xfrm>
            <a:prstGeom prst="rect">
              <a:avLst/>
            </a:prstGeom>
          </p:spPr>
        </p:pic>
      </p:grpSp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AD7BF50A-390C-043E-16F3-A021A67E348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58" y="184908"/>
            <a:ext cx="1948028" cy="1057869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xmlns="" id="{B9C745E6-5391-A373-39B0-A12E90D64C4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016" y="221428"/>
            <a:ext cx="1580748" cy="104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69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m 32">
            <a:extLst>
              <a:ext uri="{FF2B5EF4-FFF2-40B4-BE49-F238E27FC236}">
                <a16:creationId xmlns:a16="http://schemas.microsoft.com/office/drawing/2014/main" xmlns="" id="{23322481-5280-4E88-A6F5-7C9B28CBEE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44" b="35016"/>
          <a:stretch/>
        </p:blipFill>
        <p:spPr>
          <a:xfrm>
            <a:off x="-1" y="-204804"/>
            <a:ext cx="12204000" cy="2555575"/>
          </a:xfrm>
          <a:prstGeom prst="rect">
            <a:avLst/>
          </a:prstGeom>
        </p:spPr>
      </p:pic>
      <p:grpSp>
        <p:nvGrpSpPr>
          <p:cNvPr id="26" name="Group 15">
            <a:extLst>
              <a:ext uri="{FF2B5EF4-FFF2-40B4-BE49-F238E27FC236}">
                <a16:creationId xmlns:a16="http://schemas.microsoft.com/office/drawing/2014/main" xmlns="" id="{9DB58BFC-49E4-4C0F-ACAE-06319D14413F}"/>
              </a:ext>
            </a:extLst>
          </p:cNvPr>
          <p:cNvGrpSpPr/>
          <p:nvPr userDrawn="1"/>
        </p:nvGrpSpPr>
        <p:grpSpPr>
          <a:xfrm>
            <a:off x="-4205" y="576458"/>
            <a:ext cx="12204000" cy="2181794"/>
            <a:chOff x="-31384" y="-110567"/>
            <a:chExt cx="8679503" cy="1474365"/>
          </a:xfrm>
        </p:grpSpPr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xmlns="" id="{9A5948F9-4F63-460A-8841-FA0C9C09B31A}"/>
                </a:ext>
              </a:extLst>
            </p:cNvPr>
            <p:cNvSpPr/>
            <p:nvPr/>
          </p:nvSpPr>
          <p:spPr>
            <a:xfrm>
              <a:off x="5820689" y="19448"/>
              <a:ext cx="2827430" cy="96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chemeClr val="bg1">
                <a:alpha val="29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0B422D16-1D72-4FB1-9A43-753CE0DC13FD}"/>
                </a:ext>
              </a:extLst>
            </p:cNvPr>
            <p:cNvSpPr/>
            <p:nvPr/>
          </p:nvSpPr>
          <p:spPr>
            <a:xfrm>
              <a:off x="2355176" y="-110567"/>
              <a:ext cx="5587719" cy="109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xmlns="" id="{2A6819DF-8850-4A39-A9F4-043BD28A9BA5}"/>
                </a:ext>
              </a:extLst>
            </p:cNvPr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xmlns="" id="{492A4129-8939-4577-A2CA-96E86FE5E38D}"/>
                </a:ext>
              </a:extLst>
            </p:cNvPr>
            <p:cNvSpPr/>
            <p:nvPr/>
          </p:nvSpPr>
          <p:spPr>
            <a:xfrm>
              <a:off x="5397823" y="15619"/>
              <a:ext cx="3244000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xmlns="" id="{0FB67604-9871-4719-8639-FF761811DE8E}"/>
                </a:ext>
              </a:extLst>
            </p:cNvPr>
            <p:cNvSpPr/>
            <p:nvPr/>
          </p:nvSpPr>
          <p:spPr>
            <a:xfrm>
              <a:off x="-31384" y="-110567"/>
              <a:ext cx="8676355" cy="147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AC40BA3D-B086-4255-B084-8F91A96C1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02" y="1214168"/>
            <a:ext cx="10715274" cy="1325563"/>
          </a:xfrm>
        </p:spPr>
        <p:txBody>
          <a:bodyPr>
            <a:normAutofit/>
          </a:bodyPr>
          <a:lstStyle>
            <a:lvl1pPr>
              <a:defRPr sz="3500" b="1">
                <a:solidFill>
                  <a:srgbClr val="172D5C"/>
                </a:solidFill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17" name="Espaço Reservado para Conteúdo 3">
            <a:extLst>
              <a:ext uri="{FF2B5EF4-FFF2-40B4-BE49-F238E27FC236}">
                <a16:creationId xmlns:a16="http://schemas.microsoft.com/office/drawing/2014/main" xmlns="" id="{F784A39D-0E8A-4487-9B4A-530FE90F4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202" y="2627857"/>
            <a:ext cx="10715274" cy="3684588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21" name="Espaço Reservado para Número de Slide 5">
            <a:extLst>
              <a:ext uri="{FF2B5EF4-FFF2-40B4-BE49-F238E27FC236}">
                <a16:creationId xmlns:a16="http://schemas.microsoft.com/office/drawing/2014/main" xmlns="" id="{618EF1C3-6FDE-4EB2-96AC-8E019E9EF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191" y="633405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203F7F"/>
                </a:solidFill>
              </a:defRPr>
            </a:lvl1pPr>
          </a:lstStyle>
          <a:p>
            <a:fld id="{1683204E-929E-461F-AC38-538EEC10B3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C81A78A1-2C71-08C4-8DBE-5B0B3936C12D}"/>
              </a:ext>
            </a:extLst>
          </p:cNvPr>
          <p:cNvSpPr txBox="1"/>
          <p:nvPr userDrawn="1"/>
        </p:nvSpPr>
        <p:spPr>
          <a:xfrm>
            <a:off x="3032078" y="6312445"/>
            <a:ext cx="61278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dirty="0">
                <a:solidFill>
                  <a:srgbClr val="172D5C"/>
                </a:solidFill>
                <a:latin typeface="+mn-lt"/>
              </a:rPr>
              <a:t>XVIII Congresso Internacional de Custos – CIC | XXX Congresso Brasileiro de Custos – CBC </a:t>
            </a:r>
          </a:p>
          <a:p>
            <a:pPr algn="ctr"/>
            <a:r>
              <a:rPr lang="pt-BR" sz="1200" dirty="0">
                <a:solidFill>
                  <a:srgbClr val="172D5C"/>
                </a:solidFill>
                <a:latin typeface="+mn-lt"/>
              </a:rPr>
              <a:t>15 a 17 de novembro de 2023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704CD5F3-3741-A132-3BF1-B79E2CEE013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10" y="13648"/>
            <a:ext cx="994325" cy="53996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7ADC5E55-0FA2-33D9-DB8A-43B59D746E1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364" y="154291"/>
            <a:ext cx="779093" cy="51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02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m 28">
            <a:extLst>
              <a:ext uri="{FF2B5EF4-FFF2-40B4-BE49-F238E27FC236}">
                <a16:creationId xmlns:a16="http://schemas.microsoft.com/office/drawing/2014/main" xmlns="" id="{F7498F20-15B3-4F70-B6D4-67313E4B28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83"/>
          <a:stretch/>
        </p:blipFill>
        <p:spPr>
          <a:xfrm>
            <a:off x="-48182" y="-25200"/>
            <a:ext cx="12314944" cy="6957279"/>
          </a:xfrm>
          <a:prstGeom prst="rect">
            <a:avLst/>
          </a:prstGeom>
        </p:spPr>
      </p:pic>
      <p:grpSp>
        <p:nvGrpSpPr>
          <p:cNvPr id="30" name="Group 15">
            <a:extLst>
              <a:ext uri="{FF2B5EF4-FFF2-40B4-BE49-F238E27FC236}">
                <a16:creationId xmlns:a16="http://schemas.microsoft.com/office/drawing/2014/main" xmlns="" id="{7B578E57-8259-485E-929F-BB576E390013}"/>
              </a:ext>
            </a:extLst>
          </p:cNvPr>
          <p:cNvGrpSpPr/>
          <p:nvPr userDrawn="1"/>
        </p:nvGrpSpPr>
        <p:grpSpPr>
          <a:xfrm>
            <a:off x="-48182" y="4711346"/>
            <a:ext cx="12372325" cy="2220733"/>
            <a:chOff x="-31384" y="-110567"/>
            <a:chExt cx="8464668" cy="1474365"/>
          </a:xfrm>
        </p:grpSpPr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xmlns="" id="{30F4A9E9-6E7D-42EF-9536-8CE1BE2775B0}"/>
                </a:ext>
              </a:extLst>
            </p:cNvPr>
            <p:cNvSpPr/>
            <p:nvPr/>
          </p:nvSpPr>
          <p:spPr>
            <a:xfrm>
              <a:off x="5820689" y="71203"/>
              <a:ext cx="2612595" cy="96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chemeClr val="bg1">
                <a:alpha val="29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xmlns="" id="{EA4D43E3-C264-4D37-9A77-E0727553000C}"/>
                </a:ext>
              </a:extLst>
            </p:cNvPr>
            <p:cNvSpPr/>
            <p:nvPr/>
          </p:nvSpPr>
          <p:spPr>
            <a:xfrm>
              <a:off x="2355176" y="-110567"/>
              <a:ext cx="5587719" cy="109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xmlns="" id="{6168E2C2-4560-42E7-A184-988734502BCA}"/>
                </a:ext>
              </a:extLst>
            </p:cNvPr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xmlns="" id="{5068944C-F0A5-4B48-8DEB-77A0AA8C1A76}"/>
                </a:ext>
              </a:extLst>
            </p:cNvPr>
            <p:cNvSpPr/>
            <p:nvPr/>
          </p:nvSpPr>
          <p:spPr>
            <a:xfrm>
              <a:off x="5397823" y="15619"/>
              <a:ext cx="2996204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xmlns="" id="{5EC503BB-63F3-4C9E-A9B5-592CD00E4695}"/>
                </a:ext>
              </a:extLst>
            </p:cNvPr>
            <p:cNvSpPr/>
            <p:nvPr/>
          </p:nvSpPr>
          <p:spPr>
            <a:xfrm>
              <a:off x="-31384" y="-110567"/>
              <a:ext cx="8425411" cy="147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</p:grpSp>
      <p:sp>
        <p:nvSpPr>
          <p:cNvPr id="44" name="Título 1">
            <a:extLst>
              <a:ext uri="{FF2B5EF4-FFF2-40B4-BE49-F238E27FC236}">
                <a16:creationId xmlns:a16="http://schemas.microsoft.com/office/drawing/2014/main" xmlns="" id="{063EAF0E-1375-43F1-8BF0-1C8C5424E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1097" y="1550736"/>
            <a:ext cx="10349805" cy="2220733"/>
          </a:xfrm>
        </p:spPr>
        <p:txBody>
          <a:bodyPr anchor="b">
            <a:normAutofit/>
          </a:bodyPr>
          <a:lstStyle>
            <a:lvl1pPr algn="ctr">
              <a:defRPr sz="65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45" name="Subtítulo 2">
            <a:extLst>
              <a:ext uri="{FF2B5EF4-FFF2-40B4-BE49-F238E27FC236}">
                <a16:creationId xmlns:a16="http://schemas.microsoft.com/office/drawing/2014/main" xmlns="" id="{4EE00D3C-1266-4C5F-A75A-50934E6E2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097" y="3841962"/>
            <a:ext cx="10349805" cy="71003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18" name="Espaço Reservado para Número de Slide 5">
            <a:extLst>
              <a:ext uri="{FF2B5EF4-FFF2-40B4-BE49-F238E27FC236}">
                <a16:creationId xmlns:a16="http://schemas.microsoft.com/office/drawing/2014/main" xmlns="" id="{41B53236-3584-487E-B207-751E6E69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191" y="633405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203F7F"/>
                </a:solidFill>
              </a:defRPr>
            </a:lvl1pPr>
          </a:lstStyle>
          <a:p>
            <a:fld id="{1683204E-929E-461F-AC38-538EEC10B391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xmlns="" id="{7D144F62-2B4F-FA65-239D-257113302D35}"/>
              </a:ext>
            </a:extLst>
          </p:cNvPr>
          <p:cNvGrpSpPr/>
          <p:nvPr userDrawn="1"/>
        </p:nvGrpSpPr>
        <p:grpSpPr>
          <a:xfrm>
            <a:off x="3199074" y="132258"/>
            <a:ext cx="5793853" cy="1446550"/>
            <a:chOff x="3199074" y="132258"/>
            <a:chExt cx="5793853" cy="1446550"/>
          </a:xfrm>
        </p:grpSpPr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xmlns="" id="{84AD8622-DAD6-7E8B-6F67-1FC2E93C94C7}"/>
                </a:ext>
              </a:extLst>
            </p:cNvPr>
            <p:cNvSpPr txBox="1"/>
            <p:nvPr userDrawn="1"/>
          </p:nvSpPr>
          <p:spPr>
            <a:xfrm>
              <a:off x="3235217" y="132258"/>
              <a:ext cx="5729325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800" b="0" spc="20" baseline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XVIII Congresso Internacional de Custos</a:t>
              </a:r>
            </a:p>
            <a:p>
              <a:pPr algn="ctr"/>
              <a:r>
                <a:rPr lang="pt-BR" sz="2800" b="0" spc="20" baseline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XXX Congresso Brasileiro de Custos</a:t>
              </a:r>
            </a:p>
            <a:p>
              <a:pPr algn="ctr"/>
              <a:r>
                <a:rPr lang="pt-BR" sz="2200" b="0" spc="-100" baseline="0" dirty="0">
                  <a:solidFill>
                    <a:schemeClr val="bg1"/>
                  </a:solidFill>
                  <a:effectLst/>
                  <a:latin typeface="Futura BdCn BT" panose="020B0706020204020204" pitchFamily="34" charset="0"/>
                </a:rPr>
                <a:t>15 a 17 de novembro de 2023</a:t>
              </a:r>
              <a:r>
                <a:rPr lang="pt-BR" sz="3200" b="0" spc="20" baseline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 </a:t>
              </a:r>
            </a:p>
          </p:txBody>
        </p:sp>
        <p:pic>
          <p:nvPicPr>
            <p:cNvPr id="8" name="Imagem 7">
              <a:extLst>
                <a:ext uri="{FF2B5EF4-FFF2-40B4-BE49-F238E27FC236}">
                  <a16:creationId xmlns:a16="http://schemas.microsoft.com/office/drawing/2014/main" xmlns="" id="{7C70B8C2-8AD4-CC44-CBF1-2C4CF8DECE0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>
              <a:off x="3199074" y="1284880"/>
              <a:ext cx="1374840" cy="116201"/>
            </a:xfrm>
            <a:prstGeom prst="rect">
              <a:avLst/>
            </a:prstGeom>
          </p:spPr>
        </p:pic>
        <p:pic>
          <p:nvPicPr>
            <p:cNvPr id="9" name="Imagem 8">
              <a:extLst>
                <a:ext uri="{FF2B5EF4-FFF2-40B4-BE49-F238E27FC236}">
                  <a16:creationId xmlns:a16="http://schemas.microsoft.com/office/drawing/2014/main" xmlns="" id="{79A803D1-884D-FC76-A998-97DB42603FB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 flipH="1">
              <a:off x="7618087" y="1298757"/>
              <a:ext cx="1374840" cy="116201"/>
            </a:xfrm>
            <a:prstGeom prst="rect">
              <a:avLst/>
            </a:prstGeom>
          </p:spPr>
        </p:pic>
      </p:grp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09A9AA64-2AA7-D898-467C-AD0D22F4E41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58" y="184908"/>
            <a:ext cx="1948028" cy="1057869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0E2F879A-094D-19E2-380E-B459EC4888D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016" y="221428"/>
            <a:ext cx="1580748" cy="104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65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16219003-A80A-4E4F-B0C9-31848709B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C43787F-C29D-48CB-96F3-4A5207F35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DE959E9-5BB7-49FF-84B3-910E161E0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67877-ADD9-4E31-AC33-64CB3B6D280B}" type="datetime1">
              <a:rPr lang="pt-BR" smtClean="0"/>
              <a:t>27/07/2023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DF077EE-3906-4EDB-83E2-AEEC6B37B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81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168E505-F84F-4071-833F-0BD5E30CB4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CASO: IMPLANTAÇÃO DO ABC NA EMPRESA XPTO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FD338E7-C57C-4125-A856-AD00FB1684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41D553C4-B004-4290-AF8F-5482D71A7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3204E-929E-461F-AC38-538EEC10B391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3035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320D83-CB9A-4638-B85E-EB90037815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9A522F9-3703-4A76-AD02-CE10C72C35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7E5DAD64-7C6E-4548-83AF-4ED265775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3204E-929E-461F-AC38-538EEC10B391}" type="slidenum">
              <a:rPr lang="pt-BR" smtClean="0"/>
              <a:pPr/>
              <a:t>10</a:t>
            </a:fld>
            <a:endParaRPr lang="pt-BR" dirty="0"/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xmlns="" id="{F71C4CC6-98C2-4948-8837-3AC33E615623}"/>
              </a:ext>
            </a:extLst>
          </p:cNvPr>
          <p:cNvGrpSpPr/>
          <p:nvPr/>
        </p:nvGrpSpPr>
        <p:grpSpPr>
          <a:xfrm>
            <a:off x="838200" y="5147981"/>
            <a:ext cx="1276735" cy="276999"/>
            <a:chOff x="788899" y="4963447"/>
            <a:chExt cx="1276735" cy="276999"/>
          </a:xfrm>
          <a:noFill/>
        </p:grpSpPr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xmlns="" id="{A1059857-E90A-4D1E-8CF0-737AF047A108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1</a:t>
              </a:r>
            </a:p>
          </p:txBody>
        </p:sp>
        <p:pic>
          <p:nvPicPr>
            <p:cNvPr id="7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D4B094E3-D031-48EB-9F5C-B5FCDE0FE7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74032"/>
              <a:ext cx="252000" cy="252000"/>
            </a:xfrm>
            <a:prstGeom prst="rect">
              <a:avLst/>
            </a:prstGeom>
            <a:grpFill/>
          </p:spPr>
        </p:pic>
      </p:grpSp>
      <p:grpSp>
        <p:nvGrpSpPr>
          <p:cNvPr id="8" name="Agrupar 7">
            <a:extLst>
              <a:ext uri="{FF2B5EF4-FFF2-40B4-BE49-F238E27FC236}">
                <a16:creationId xmlns:a16="http://schemas.microsoft.com/office/drawing/2014/main" xmlns="" id="{775B6B7C-8716-41AC-9B3C-78F8BD6EF4F3}"/>
              </a:ext>
            </a:extLst>
          </p:cNvPr>
          <p:cNvGrpSpPr/>
          <p:nvPr/>
        </p:nvGrpSpPr>
        <p:grpSpPr>
          <a:xfrm>
            <a:off x="838200" y="5421195"/>
            <a:ext cx="1276735" cy="276999"/>
            <a:chOff x="788899" y="4963447"/>
            <a:chExt cx="1276735" cy="276999"/>
          </a:xfrm>
        </p:grpSpPr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xmlns="" id="{3DB063E6-1F21-4CC5-9FBD-72BFA2035004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2</a:t>
              </a:r>
            </a:p>
          </p:txBody>
        </p:sp>
        <p:pic>
          <p:nvPicPr>
            <p:cNvPr id="10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DA52FDED-7355-4E05-BFFE-5E9F0A2048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8810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Agrupar 10">
            <a:extLst>
              <a:ext uri="{FF2B5EF4-FFF2-40B4-BE49-F238E27FC236}">
                <a16:creationId xmlns:a16="http://schemas.microsoft.com/office/drawing/2014/main" xmlns="" id="{FEDB4FA9-5275-406A-AFE4-62DB152E219A}"/>
              </a:ext>
            </a:extLst>
          </p:cNvPr>
          <p:cNvGrpSpPr/>
          <p:nvPr/>
        </p:nvGrpSpPr>
        <p:grpSpPr>
          <a:xfrm>
            <a:off x="838200" y="5705189"/>
            <a:ext cx="1276735" cy="276999"/>
            <a:chOff x="788899" y="4963447"/>
            <a:chExt cx="1276735" cy="276999"/>
          </a:xfrm>
        </p:grpSpPr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xmlns="" id="{0FB42F9A-2600-4E76-A940-F5C478C8AF3B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3</a:t>
              </a:r>
            </a:p>
          </p:txBody>
        </p:sp>
        <p:pic>
          <p:nvPicPr>
            <p:cNvPr id="13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520EDB4C-BEFE-45CD-8F41-8504AAE9A2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8810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xmlns="" id="{FE9CD689-E1E4-49A0-AB3F-95E6E713F6F3}"/>
              </a:ext>
            </a:extLst>
          </p:cNvPr>
          <p:cNvGrpSpPr/>
          <p:nvPr/>
        </p:nvGrpSpPr>
        <p:grpSpPr>
          <a:xfrm>
            <a:off x="838200" y="5991388"/>
            <a:ext cx="1276735" cy="276999"/>
            <a:chOff x="788899" y="4963447"/>
            <a:chExt cx="1276735" cy="276999"/>
          </a:xfrm>
        </p:grpSpPr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xmlns="" id="{B57BBEE5-DCC2-4AFD-84A4-8609628853C9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4</a:t>
              </a:r>
            </a:p>
          </p:txBody>
        </p:sp>
        <p:pic>
          <p:nvPicPr>
            <p:cNvPr id="16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3115C9BC-9AAF-444E-BBC0-CF19659975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8810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xmlns="" id="{0A838C04-3B30-4F26-823D-A70636B3AC6D}"/>
              </a:ext>
            </a:extLst>
          </p:cNvPr>
          <p:cNvGrpSpPr/>
          <p:nvPr/>
        </p:nvGrpSpPr>
        <p:grpSpPr>
          <a:xfrm>
            <a:off x="838200" y="6275767"/>
            <a:ext cx="1276735" cy="276999"/>
            <a:chOff x="788899" y="4963447"/>
            <a:chExt cx="1276735" cy="276999"/>
          </a:xfrm>
        </p:grpSpPr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xmlns="" id="{B42FEF63-D88E-4C8A-9D41-F2E9CD811570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5</a:t>
              </a:r>
            </a:p>
          </p:txBody>
        </p:sp>
        <p:pic>
          <p:nvPicPr>
            <p:cNvPr id="19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7B90CF0A-2CEF-44D6-B138-5D75A4D822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8810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95708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1AFE220-9AAF-4BF7-A24C-CA9406F77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Resumo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22591DD-80A1-4B01-B869-E6CD38372C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55D685FB-8BDC-48D6-BBFB-46DF50905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3204E-929E-461F-AC38-538EEC10B391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8231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3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Empresa XPTO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dirty="0"/>
              <a:t>Lo</a:t>
            </a:r>
            <a:r>
              <a:rPr lang="pt-BR" sz="3300" dirty="0"/>
              <a:t>calizada no DF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Ramo: fabricação de autopeças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1100 empregados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Faturamento R$ 100 milhões/ano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Mercado de atuação: centro-oeste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Listada na Bovespa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dirty="0"/>
              <a:t>Capital sueco</a:t>
            </a:r>
          </a:p>
        </p:txBody>
      </p:sp>
    </p:spTree>
    <p:extLst>
      <p:ext uri="{BB962C8B-B14F-4D97-AF65-F5344CB8AC3E}">
        <p14:creationId xmlns:p14="http://schemas.microsoft.com/office/powerpoint/2010/main" val="1597957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4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Descrição da situação problema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Dificuldade de alocação de custos aos produtos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Grande diversidade de produtos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Grande parcela de custos indiretos fixos</a:t>
            </a:r>
          </a:p>
          <a:p>
            <a:pPr marL="360363" indent="-360363">
              <a:lnSpc>
                <a:spcPct val="80000"/>
              </a:lnSpc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Crescimento dos gastos, com dificuldade de identificar razões</a:t>
            </a:r>
          </a:p>
        </p:txBody>
      </p:sp>
    </p:spTree>
    <p:extLst>
      <p:ext uri="{BB962C8B-B14F-4D97-AF65-F5344CB8AC3E}">
        <p14:creationId xmlns:p14="http://schemas.microsoft.com/office/powerpoint/2010/main" val="4012258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Proposta de Solução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Implantação do Custeio ABC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Utilizando pessoal próprio e assessoria de consultor externo (10 pessoas da organização)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Conduzida pela diretora financeira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Investidas 1500h de trabalho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Período total: 14 meses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Utilizado o software de apoio </a:t>
            </a:r>
            <a:r>
              <a:rPr lang="pt-BR" sz="3300" dirty="0" err="1"/>
              <a:t>ABCosting</a:t>
            </a:r>
            <a:endParaRPr lang="pt-BR" sz="3300" dirty="0"/>
          </a:p>
        </p:txBody>
      </p:sp>
    </p:spTree>
    <p:extLst>
      <p:ext uri="{BB962C8B-B14F-4D97-AF65-F5344CB8AC3E}">
        <p14:creationId xmlns:p14="http://schemas.microsoft.com/office/powerpoint/2010/main" val="108005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alcançados e/ou previstos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Melhoria na alocação dos CFI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Apoio dos empregados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Melhoria nas ações de redução de custos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Planos de ação para redução de consumo de direcionadores de custos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Possibilidade de reavaliação de preços de produtos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Possibilidade de avaliação de continuidade de produtos</a:t>
            </a:r>
          </a:p>
        </p:txBody>
      </p:sp>
    </p:spTree>
    <p:extLst>
      <p:ext uri="{BB962C8B-B14F-4D97-AF65-F5344CB8AC3E}">
        <p14:creationId xmlns:p14="http://schemas.microsoft.com/office/powerpoint/2010/main" val="2884371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7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202" y="2433891"/>
            <a:ext cx="10715274" cy="3684588"/>
          </a:xfrm>
        </p:spPr>
        <p:txBody>
          <a:bodyPr>
            <a:normAutofit/>
          </a:bodyPr>
          <a:lstStyle/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Algumas dificuldades de compreensão sobre atividades, durante mapeamento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Dificuldade de obtenção de valores de alguns direcionadores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Sazonalidade da demanda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Primeira versão com número excessivo de atividades</a:t>
            </a:r>
          </a:p>
          <a:p>
            <a:pPr marL="360363" lvl="1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Segunda versão agrupou algumas atividades</a:t>
            </a:r>
          </a:p>
        </p:txBody>
      </p:sp>
    </p:spTree>
    <p:extLst>
      <p:ext uri="{BB962C8B-B14F-4D97-AF65-F5344CB8AC3E}">
        <p14:creationId xmlns:p14="http://schemas.microsoft.com/office/powerpoint/2010/main" val="172831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8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202" y="2433891"/>
            <a:ext cx="10715274" cy="3684588"/>
          </a:xfrm>
        </p:spPr>
        <p:txBody>
          <a:bodyPr>
            <a:normAutofit/>
          </a:bodyPr>
          <a:lstStyle/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A empresa avaliou como muito positiva a implantação do ABC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Porém, o software foi visto como de uso difícil, pouco amigável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3300" dirty="0"/>
              <a:t>Está estudando estender a experiência para subsidiárias em outros países</a:t>
            </a:r>
          </a:p>
        </p:txBody>
      </p:sp>
    </p:spTree>
    <p:extLst>
      <p:ext uri="{BB962C8B-B14F-4D97-AF65-F5344CB8AC3E}">
        <p14:creationId xmlns:p14="http://schemas.microsoft.com/office/powerpoint/2010/main" val="1784457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xmlns="" id="{68B40E21-CEF4-4193-BA1D-1113A90B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8095" y="635051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42E963E4-1D2B-47DB-AD02-A294C0C4A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02" y="1283440"/>
            <a:ext cx="10715274" cy="1325563"/>
          </a:xfrm>
        </p:spPr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A9F8C90-2F65-4B29-905F-BE971A828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202" y="2433891"/>
            <a:ext cx="10715274" cy="3684588"/>
          </a:xfrm>
        </p:spPr>
        <p:txBody>
          <a:bodyPr>
            <a:noAutofit/>
          </a:bodyPr>
          <a:lstStyle/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en-US" sz="2500" dirty="0"/>
              <a:t>Moody, J., &amp; White, D. R. (2003) Structural cohesion and embeddedness: a hierarchical concept of social groups. </a:t>
            </a:r>
            <a:r>
              <a:rPr lang="pt-BR" sz="2500" i="1" dirty="0"/>
              <a:t>American </a:t>
            </a:r>
            <a:r>
              <a:rPr lang="pt-BR" sz="2500" i="1" dirty="0" err="1"/>
              <a:t>Sociological</a:t>
            </a:r>
            <a:r>
              <a:rPr lang="pt-BR" sz="2500" i="1" dirty="0"/>
              <a:t> Review</a:t>
            </a:r>
            <a:r>
              <a:rPr lang="pt-BR" sz="2500" dirty="0"/>
              <a:t>, 68(1), 103-127.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2500" dirty="0"/>
              <a:t>Rocha, E., </a:t>
            </a:r>
            <a:r>
              <a:rPr lang="pt-BR" sz="2500" dirty="0" err="1"/>
              <a:t>Blajberg</a:t>
            </a:r>
            <a:r>
              <a:rPr lang="pt-BR" sz="2500" dirty="0"/>
              <a:t>, C., </a:t>
            </a:r>
            <a:r>
              <a:rPr lang="pt-BR" sz="2500" dirty="0" err="1"/>
              <a:t>Ouchi</a:t>
            </a:r>
            <a:r>
              <a:rPr lang="pt-BR" sz="2500" dirty="0"/>
              <a:t>, C., </a:t>
            </a:r>
            <a:r>
              <a:rPr lang="pt-BR" sz="2500" dirty="0" err="1"/>
              <a:t>Ballvé</a:t>
            </a:r>
            <a:r>
              <a:rPr lang="pt-BR" sz="2500" dirty="0"/>
              <a:t>, F., Soares, J., </a:t>
            </a:r>
            <a:r>
              <a:rPr lang="pt-BR" sz="2500" dirty="0" err="1"/>
              <a:t>Bellia</a:t>
            </a:r>
            <a:r>
              <a:rPr lang="pt-BR" sz="2500" dirty="0"/>
              <a:t>, L., &amp; Leite, M. (1999, setembro). Cultura e consumo: um roteiro de estudos e pesquisas. </a:t>
            </a:r>
            <a:r>
              <a:rPr lang="pt-BR" sz="2500" i="1" dirty="0"/>
              <a:t>Anais do Encontro Nacional da Associação Nacional de Pós-Graduação e Pesquisa em Administração</a:t>
            </a:r>
            <a:r>
              <a:rPr lang="pt-BR" sz="2500" dirty="0"/>
              <a:t>, Foz do Iguaçu, PR, Brasil, 23.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r>
              <a:rPr lang="pt-BR" sz="2500" dirty="0"/>
              <a:t>Shank, J., &amp; Govindarajan V. (1993). </a:t>
            </a:r>
            <a:r>
              <a:rPr lang="en-US" sz="2500" i="1" dirty="0"/>
              <a:t>Strategic Cost Management</a:t>
            </a:r>
            <a:r>
              <a:rPr lang="en-US" sz="2500" dirty="0"/>
              <a:t>: the new tool for competitive advantage. New York, The Free Press.</a:t>
            </a:r>
            <a:r>
              <a:rPr lang="pt-BR" sz="2500" dirty="0"/>
              <a:t> </a:t>
            </a:r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endParaRPr lang="pt-BR" sz="2500" dirty="0"/>
          </a:p>
          <a:p>
            <a:pPr marL="360363" indent="-360363">
              <a:spcBef>
                <a:spcPts val="700"/>
              </a:spcBef>
              <a:buClr>
                <a:srgbClr val="083D5C"/>
              </a:buClr>
              <a:buSzPct val="102000"/>
              <a:tabLst>
                <a:tab pos="442913" algn="l"/>
              </a:tabLst>
              <a:defRPr sz="3300"/>
            </a:pP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4043638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260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Futura BdCn BT</vt:lpstr>
      <vt:lpstr>Tema do Office</vt:lpstr>
      <vt:lpstr>CASO: IMPLANTAÇÃO DO ABC NA EMPRESA XPTO</vt:lpstr>
      <vt:lpstr>Resumo</vt:lpstr>
      <vt:lpstr>Empresa XPTO</vt:lpstr>
      <vt:lpstr>Descrição da situação problema</vt:lpstr>
      <vt:lpstr>Proposta de Solução</vt:lpstr>
      <vt:lpstr>Resultados alcançados e/ou previstos</vt:lpstr>
      <vt:lpstr>Discussão</vt:lpstr>
      <vt:lpstr>Conclusão</vt:lpstr>
      <vt:lpstr>Referências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Nome de Usuário</dc:creator>
  <cp:lastModifiedBy>ABCCUSTOS</cp:lastModifiedBy>
  <cp:revision>23</cp:revision>
  <dcterms:created xsi:type="dcterms:W3CDTF">2021-07-30T18:35:12Z</dcterms:created>
  <dcterms:modified xsi:type="dcterms:W3CDTF">2023-07-27T22:28:34Z</dcterms:modified>
</cp:coreProperties>
</file>