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L="0" marR="0" indent="0" algn="l" defTabSz="20147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2014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7F"/>
    <a:srgbClr val="1A3369"/>
    <a:srgbClr val="172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94"/>
  </p:normalViewPr>
  <p:slideViewPr>
    <p:cSldViewPr snapToGrid="0" snapToObjects="1">
      <p:cViewPr>
        <p:scale>
          <a:sx n="130" d="100"/>
          <a:sy n="130" d="100"/>
        </p:scale>
        <p:origin x="-1416" y="-10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05396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300">
        <a:latin typeface="+mj-lt"/>
        <a:ea typeface="+mj-ea"/>
        <a:cs typeface="+mj-cs"/>
        <a:sym typeface="Arial"/>
      </a:defRPr>
    </a:lvl1pPr>
    <a:lvl2pPr indent="50368" latinLnBrk="0">
      <a:defRPr sz="300">
        <a:latin typeface="+mj-lt"/>
        <a:ea typeface="+mj-ea"/>
        <a:cs typeface="+mj-cs"/>
        <a:sym typeface="Arial"/>
      </a:defRPr>
    </a:lvl2pPr>
    <a:lvl3pPr indent="100735" latinLnBrk="0">
      <a:defRPr sz="300">
        <a:latin typeface="+mj-lt"/>
        <a:ea typeface="+mj-ea"/>
        <a:cs typeface="+mj-cs"/>
        <a:sym typeface="Arial"/>
      </a:defRPr>
    </a:lvl3pPr>
    <a:lvl4pPr indent="151103" latinLnBrk="0">
      <a:defRPr sz="300">
        <a:latin typeface="+mj-lt"/>
        <a:ea typeface="+mj-ea"/>
        <a:cs typeface="+mj-cs"/>
        <a:sym typeface="Arial"/>
      </a:defRPr>
    </a:lvl4pPr>
    <a:lvl5pPr indent="201470" latinLnBrk="0">
      <a:defRPr sz="300">
        <a:latin typeface="+mj-lt"/>
        <a:ea typeface="+mj-ea"/>
        <a:cs typeface="+mj-cs"/>
        <a:sym typeface="Arial"/>
      </a:defRPr>
    </a:lvl5pPr>
    <a:lvl6pPr indent="251838" latinLnBrk="0">
      <a:defRPr sz="300">
        <a:latin typeface="+mj-lt"/>
        <a:ea typeface="+mj-ea"/>
        <a:cs typeface="+mj-cs"/>
        <a:sym typeface="Arial"/>
      </a:defRPr>
    </a:lvl6pPr>
    <a:lvl7pPr indent="302206" latinLnBrk="0">
      <a:defRPr sz="300">
        <a:latin typeface="+mj-lt"/>
        <a:ea typeface="+mj-ea"/>
        <a:cs typeface="+mj-cs"/>
        <a:sym typeface="Arial"/>
      </a:defRPr>
    </a:lvl7pPr>
    <a:lvl8pPr indent="352573" latinLnBrk="0">
      <a:defRPr sz="300">
        <a:latin typeface="+mj-lt"/>
        <a:ea typeface="+mj-ea"/>
        <a:cs typeface="+mj-cs"/>
        <a:sym typeface="Arial"/>
      </a:defRPr>
    </a:lvl8pPr>
    <a:lvl9pPr indent="402941" latinLnBrk="0">
      <a:defRPr sz="3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385788" y="2840548"/>
            <a:ext cx="4371925" cy="196016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71575" y="5181527"/>
            <a:ext cx="3600350" cy="23369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3729113" y="366156"/>
            <a:ext cx="1157111" cy="780216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57276" y="366156"/>
            <a:ext cx="3447647" cy="7802162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2"/>
          <p:cNvGrpSpPr/>
          <p:nvPr/>
        </p:nvGrpSpPr>
        <p:grpSpPr>
          <a:xfrm>
            <a:off x="602400" y="406400"/>
            <a:ext cx="4283699" cy="1475217"/>
            <a:chOff x="-1" y="0"/>
            <a:chExt cx="23988716" cy="5808665"/>
          </a:xfrm>
        </p:grpSpPr>
        <p:sp>
          <p:nvSpPr>
            <p:cNvPr id="110" name="Oval 3"/>
            <p:cNvSpPr/>
            <p:nvPr/>
          </p:nvSpPr>
          <p:spPr>
            <a:xfrm flipH="1">
              <a:off x="11961853" y="-1"/>
              <a:ext cx="3480539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1" name="Oval 4"/>
            <p:cNvSpPr/>
            <p:nvPr/>
          </p:nvSpPr>
          <p:spPr>
            <a:xfrm flipH="1">
              <a:off x="20513175" y="-1"/>
              <a:ext cx="3475541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2" name="Oval 5"/>
            <p:cNvSpPr/>
            <p:nvPr/>
          </p:nvSpPr>
          <p:spPr>
            <a:xfrm flipH="1">
              <a:off x="-2" y="8333"/>
              <a:ext cx="3475542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3" name="Oval 6"/>
            <p:cNvSpPr/>
            <p:nvPr/>
          </p:nvSpPr>
          <p:spPr>
            <a:xfrm flipH="1">
              <a:off x="16547560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4" name="Oval 7"/>
            <p:cNvSpPr/>
            <p:nvPr/>
          </p:nvSpPr>
          <p:spPr>
            <a:xfrm flipH="1">
              <a:off x="4055626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grpSp>
        <p:nvGrpSpPr>
          <p:cNvPr id="122" name="Group 2"/>
          <p:cNvGrpSpPr/>
          <p:nvPr/>
        </p:nvGrpSpPr>
        <p:grpSpPr>
          <a:xfrm>
            <a:off x="933223" y="2133600"/>
            <a:ext cx="3846003" cy="4267201"/>
            <a:chOff x="-1" y="-1"/>
            <a:chExt cx="21537616" cy="16802101"/>
          </a:xfrm>
        </p:grpSpPr>
        <p:sp>
          <p:nvSpPr>
            <p:cNvPr id="116" name="Oval 3"/>
            <p:cNvSpPr/>
            <p:nvPr/>
          </p:nvSpPr>
          <p:spPr>
            <a:xfrm flipH="1">
              <a:off x="16737031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7" name="Oval 4"/>
            <p:cNvSpPr/>
            <p:nvPr/>
          </p:nvSpPr>
          <p:spPr>
            <a:xfrm flipH="1">
              <a:off x="11096346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8" name="Oval 5"/>
            <p:cNvSpPr/>
            <p:nvPr/>
          </p:nvSpPr>
          <p:spPr>
            <a:xfrm flipH="1">
              <a:off x="5455661" y="-2"/>
              <a:ext cx="4800585" cy="8001004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9" name="Oval 6"/>
            <p:cNvSpPr/>
            <p:nvPr/>
          </p:nvSpPr>
          <p:spPr>
            <a:xfrm flipH="1">
              <a:off x="5455661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0" name="Oval 7"/>
            <p:cNvSpPr/>
            <p:nvPr/>
          </p:nvSpPr>
          <p:spPr>
            <a:xfrm flipH="1">
              <a:off x="-2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1" name="Oval 8"/>
            <p:cNvSpPr/>
            <p:nvPr/>
          </p:nvSpPr>
          <p:spPr>
            <a:xfrm flipH="1">
              <a:off x="16737031" y="8801100"/>
              <a:ext cx="4800585" cy="8001001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15676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23" name="Texto do Título"/>
          <p:cNvSpPr txBox="1">
            <a:spLocks noGrp="1"/>
          </p:cNvSpPr>
          <p:nvPr>
            <p:ph type="title"/>
          </p:nvPr>
        </p:nvSpPr>
        <p:spPr>
          <a:xfrm>
            <a:off x="408214" y="1563951"/>
            <a:ext cx="4626429" cy="2479891"/>
          </a:xfrm>
          <a:prstGeom prst="rect">
            <a:avLst/>
          </a:prstGeom>
        </p:spPr>
        <p:txBody>
          <a:bodyPr anchor="b"/>
          <a:lstStyle>
            <a:lvl1pPr algn="r">
              <a:defRPr sz="3900">
                <a:solidFill>
                  <a:srgbClr val="9E9EFE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12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24643" y="4496130"/>
            <a:ext cx="3810000" cy="2247882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None/>
            </a:lvl1pPr>
            <a:lvl2pPr marL="714289" indent="-306451" algn="r">
              <a:buChar char="○"/>
            </a:lvl2pPr>
            <a:lvl3pPr marL="1100210" indent="-284185" algn="r">
              <a:buChar char="●"/>
            </a:lvl3pPr>
            <a:lvl4pPr algn="r">
              <a:buChar char="•"/>
            </a:lvl4pPr>
            <a:lvl5pPr algn="r">
              <a:buChar char="•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4620971" y="8331200"/>
            <a:ext cx="265127" cy="220884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406198" y="5875720"/>
            <a:ext cx="4372177" cy="1816119"/>
          </a:xfrm>
          <a:prstGeom prst="rect">
            <a:avLst/>
          </a:prstGeom>
        </p:spPr>
        <p:txBody>
          <a:bodyPr anchor="t"/>
          <a:lstStyle>
            <a:lvl1pPr algn="l">
              <a:defRPr sz="8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06198" y="3875607"/>
            <a:ext cx="4372177" cy="20001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88"/>
              </a:spcBef>
              <a:buSzTx/>
              <a:buNone/>
              <a:defRPr sz="400"/>
            </a:lvl1pPr>
            <a:lvl2pPr marL="0" indent="0">
              <a:spcBef>
                <a:spcPts val="88"/>
              </a:spcBef>
              <a:buSzTx/>
              <a:buNone/>
              <a:defRPr sz="400"/>
            </a:lvl2pPr>
            <a:lvl3pPr marL="0" indent="0">
              <a:spcBef>
                <a:spcPts val="88"/>
              </a:spcBef>
              <a:buSzTx/>
              <a:buNone/>
              <a:defRPr sz="400"/>
            </a:lvl3pPr>
            <a:lvl4pPr marL="0" indent="0">
              <a:spcBef>
                <a:spcPts val="88"/>
              </a:spcBef>
              <a:buSzTx/>
              <a:buNone/>
              <a:defRPr sz="400"/>
            </a:lvl4pPr>
            <a:lvl5pPr marL="0" indent="0">
              <a:spcBef>
                <a:spcPts val="88"/>
              </a:spcBef>
              <a:buSzTx/>
              <a:buNone/>
              <a:defRPr sz="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57276" y="2133526"/>
            <a:ext cx="2302379" cy="6034791"/>
          </a:xfrm>
          <a:prstGeom prst="rect">
            <a:avLst/>
          </a:prstGeom>
        </p:spPr>
        <p:txBody>
          <a:bodyPr/>
          <a:lstStyle>
            <a:lvl1pPr>
              <a:spcBef>
                <a:spcPts val="132"/>
              </a:spcBef>
              <a:defRPr sz="600"/>
            </a:lvl1pPr>
            <a:lvl2pPr marL="697595" indent="-289757">
              <a:spcBef>
                <a:spcPts val="132"/>
              </a:spcBef>
              <a:defRPr sz="600"/>
            </a:lvl2pPr>
            <a:lvl3pPr marL="1099246" indent="-283220">
              <a:spcBef>
                <a:spcPts val="132"/>
              </a:spcBef>
              <a:defRPr sz="600"/>
            </a:lvl3pPr>
            <a:lvl4pPr marL="1541940" indent="-318077">
              <a:spcBef>
                <a:spcPts val="132"/>
              </a:spcBef>
              <a:defRPr sz="600"/>
            </a:lvl4pPr>
            <a:lvl5pPr marL="1949975" indent="-318624">
              <a:spcBef>
                <a:spcPts val="132"/>
              </a:spcBef>
              <a:defRPr sz="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57276" y="2046661"/>
            <a:ext cx="2272393" cy="8532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10"/>
              </a:spcBef>
              <a:buSzTx/>
              <a:buNone/>
              <a:defRPr sz="500" b="1"/>
            </a:lvl1pPr>
            <a:lvl2pPr marL="0" indent="0">
              <a:spcBef>
                <a:spcPts val="110"/>
              </a:spcBef>
              <a:buSzTx/>
              <a:buNone/>
              <a:defRPr sz="500" b="1"/>
            </a:lvl2pPr>
            <a:lvl3pPr marL="0" indent="0">
              <a:spcBef>
                <a:spcPts val="110"/>
              </a:spcBef>
              <a:buSzTx/>
              <a:buNone/>
              <a:defRPr sz="500" b="1"/>
            </a:lvl3pPr>
            <a:lvl4pPr marL="0" indent="0">
              <a:spcBef>
                <a:spcPts val="110"/>
              </a:spcBef>
              <a:buSzTx/>
              <a:buNone/>
              <a:defRPr sz="500" b="1"/>
            </a:lvl4pPr>
            <a:lvl5pPr marL="0" indent="0">
              <a:spcBef>
                <a:spcPts val="110"/>
              </a:spcBef>
              <a:buSzTx/>
              <a:buNone/>
              <a:defRPr sz="5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2612824" y="2046661"/>
            <a:ext cx="2273401" cy="8532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257276" y="363957"/>
            <a:ext cx="1692073" cy="1549657"/>
          </a:xfrm>
          <a:prstGeom prst="rect">
            <a:avLst/>
          </a:prstGeom>
        </p:spPr>
        <p:txBody>
          <a:bodyPr anchor="b"/>
          <a:lstStyle>
            <a:lvl1pPr algn="l">
              <a:defRPr sz="4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011086" y="363956"/>
            <a:ext cx="2875139" cy="7804361"/>
          </a:xfrm>
          <a:prstGeom prst="rect">
            <a:avLst/>
          </a:prstGeom>
        </p:spPr>
        <p:txBody>
          <a:bodyPr/>
          <a:lstStyle>
            <a:lvl1pPr>
              <a:spcBef>
                <a:spcPts val="132"/>
              </a:spcBef>
              <a:defRPr sz="600"/>
            </a:lvl1pPr>
            <a:lvl2pPr marL="703622" indent="-295784">
              <a:spcBef>
                <a:spcPts val="132"/>
              </a:spcBef>
              <a:defRPr sz="600"/>
            </a:lvl2pPr>
            <a:lvl3pPr marL="1084828" indent="-268802">
              <a:spcBef>
                <a:spcPts val="132"/>
              </a:spcBef>
              <a:defRPr sz="600"/>
            </a:lvl3pPr>
            <a:lvl4pPr marL="1551836" indent="-327972">
              <a:spcBef>
                <a:spcPts val="132"/>
              </a:spcBef>
              <a:defRPr sz="600"/>
            </a:lvl4pPr>
            <a:lvl5pPr marL="1959888" indent="-328536">
              <a:spcBef>
                <a:spcPts val="132"/>
              </a:spcBef>
              <a:defRPr sz="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257276" y="1913613"/>
            <a:ext cx="1692073" cy="625470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008189" y="6400946"/>
            <a:ext cx="3086050" cy="755403"/>
          </a:xfrm>
          <a:prstGeom prst="rect">
            <a:avLst/>
          </a:prstGeom>
        </p:spPr>
        <p:txBody>
          <a:bodyPr anchor="b"/>
          <a:lstStyle>
            <a:lvl1pPr algn="l">
              <a:defRPr sz="4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1008189" y="816979"/>
            <a:ext cx="3086050" cy="5486473"/>
          </a:xfrm>
          <a:prstGeom prst="rect">
            <a:avLst/>
          </a:prstGeom>
        </p:spPr>
        <p:txBody>
          <a:bodyPr lIns="20147" tIns="10073" rIns="20147" bIns="10073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008189" y="7156350"/>
            <a:ext cx="3086050" cy="107317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6"/>
              </a:spcBef>
              <a:buSzTx/>
              <a:buNone/>
              <a:defRPr sz="300"/>
            </a:lvl1pPr>
            <a:lvl2pPr marL="0" indent="0">
              <a:spcBef>
                <a:spcPts val="66"/>
              </a:spcBef>
              <a:buSzTx/>
              <a:buNone/>
              <a:defRPr sz="300"/>
            </a:lvl2pPr>
            <a:lvl3pPr marL="0" indent="0">
              <a:spcBef>
                <a:spcPts val="66"/>
              </a:spcBef>
              <a:buSzTx/>
              <a:buNone/>
              <a:defRPr sz="300"/>
            </a:lvl3pPr>
            <a:lvl4pPr marL="0" indent="0">
              <a:spcBef>
                <a:spcPts val="66"/>
              </a:spcBef>
              <a:buSzTx/>
              <a:buNone/>
              <a:defRPr sz="300"/>
            </a:lvl4pPr>
            <a:lvl5pPr marL="0" indent="0">
              <a:spcBef>
                <a:spcPts val="66"/>
              </a:spcBef>
              <a:buSzTx/>
              <a:buNone/>
              <a:defRPr sz="3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257402" y="366083"/>
            <a:ext cx="4628696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794" tIns="40794" rIns="40794" bIns="40794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57402" y="2133600"/>
            <a:ext cx="4628696" cy="603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794" tIns="40794" rIns="40794" bIns="40794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4560057" y="8327168"/>
            <a:ext cx="326041" cy="267051"/>
          </a:xfrm>
          <a:prstGeom prst="rect">
            <a:avLst/>
          </a:prstGeom>
          <a:ln w="12700">
            <a:miter lim="400000"/>
          </a:ln>
        </p:spPr>
        <p:txBody>
          <a:bodyPr wrap="none" lIns="40794" tIns="40794" rIns="40794" bIns="40794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8156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05704" marR="0" indent="-305704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03441" marR="0" indent="-295603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–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091421" marR="0" indent="-275396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557208" marR="0" indent="-333345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–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1965269" marR="0" indent="-333917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056290" marR="0" indent="-334032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146952" marR="0" indent="-334032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2237613" marR="0" indent="-334032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2328276" marR="0" indent="-334032" algn="l" defTabSz="815676" rtl="0" latinLnBrk="0">
        <a:lnSpc>
          <a:spcPct val="100000"/>
        </a:lnSpc>
        <a:spcBef>
          <a:spcPts val="683"/>
        </a:spcBef>
        <a:spcAft>
          <a:spcPts val="0"/>
        </a:spcAft>
        <a:buClrTx/>
        <a:buSzPct val="100000"/>
        <a:buFontTx/>
        <a:buChar char="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2014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22"/>
          <p:cNvSpPr txBox="1"/>
          <p:nvPr/>
        </p:nvSpPr>
        <p:spPr>
          <a:xfrm>
            <a:off x="94550" y="2315029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>
                <a:solidFill>
                  <a:schemeClr val="bg1"/>
                </a:solidFill>
              </a:rPr>
              <a:t>RESUMO</a:t>
            </a:r>
          </a:p>
        </p:txBody>
      </p:sp>
      <p:sp>
        <p:nvSpPr>
          <p:cNvPr id="135" name="Text Box 29"/>
          <p:cNvSpPr txBox="1"/>
          <p:nvPr/>
        </p:nvSpPr>
        <p:spPr>
          <a:xfrm>
            <a:off x="94550" y="4558295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TEORIA CLÁSSICA DE MEDIDA</a:t>
            </a:r>
          </a:p>
        </p:txBody>
      </p:sp>
      <p:sp>
        <p:nvSpPr>
          <p:cNvPr id="136" name="Text Box 539"/>
          <p:cNvSpPr txBox="1"/>
          <p:nvPr/>
        </p:nvSpPr>
        <p:spPr>
          <a:xfrm>
            <a:off x="3443398" y="6733963"/>
            <a:ext cx="1594286" cy="262606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REFERÊNCIAS BIBLIOGRÁFICAS</a:t>
            </a:r>
          </a:p>
        </p:txBody>
      </p:sp>
      <p:sp>
        <p:nvSpPr>
          <p:cNvPr id="137" name="Text Box 841"/>
          <p:cNvSpPr txBox="1"/>
          <p:nvPr/>
        </p:nvSpPr>
        <p:spPr>
          <a:xfrm>
            <a:off x="94550" y="3800189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OBJETIVO</a:t>
            </a:r>
          </a:p>
        </p:txBody>
      </p:sp>
      <p:sp>
        <p:nvSpPr>
          <p:cNvPr id="138" name="Text Box 842"/>
          <p:cNvSpPr txBox="1"/>
          <p:nvPr/>
        </p:nvSpPr>
        <p:spPr>
          <a:xfrm>
            <a:off x="94550" y="3967641"/>
            <a:ext cx="1594286" cy="44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 err="1"/>
              <a:t>Apresentar</a:t>
            </a:r>
            <a:r>
              <a:rPr sz="650" dirty="0"/>
              <a:t>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fundamentos</a:t>
            </a:r>
            <a:r>
              <a:rPr sz="650" dirty="0"/>
              <a:t> </a:t>
            </a:r>
            <a:r>
              <a:rPr sz="650" dirty="0" err="1"/>
              <a:t>básicos</a:t>
            </a:r>
            <a:r>
              <a:rPr sz="650" dirty="0"/>
              <a:t> da Teoria da </a:t>
            </a:r>
            <a:r>
              <a:rPr sz="650" dirty="0" err="1"/>
              <a:t>Resposta</a:t>
            </a:r>
            <a:r>
              <a:rPr sz="650" dirty="0"/>
              <a:t> </a:t>
            </a:r>
            <a:r>
              <a:rPr sz="650" dirty="0" err="1"/>
              <a:t>ao</a:t>
            </a:r>
            <a:r>
              <a:rPr sz="650" dirty="0"/>
              <a:t> Item </a:t>
            </a:r>
            <a:r>
              <a:rPr sz="650" dirty="0" err="1"/>
              <a:t>assim</a:t>
            </a:r>
            <a:r>
              <a:rPr sz="650" dirty="0"/>
              <a:t> </a:t>
            </a:r>
            <a:r>
              <a:rPr sz="650" dirty="0" err="1"/>
              <a:t>como</a:t>
            </a:r>
            <a:r>
              <a:rPr sz="650" dirty="0"/>
              <a:t> </a:t>
            </a:r>
            <a:r>
              <a:rPr sz="650" dirty="0" err="1"/>
              <a:t>suas</a:t>
            </a:r>
            <a:r>
              <a:rPr sz="650" dirty="0"/>
              <a:t> </a:t>
            </a:r>
            <a:r>
              <a:rPr sz="650" dirty="0" err="1"/>
              <a:t>vantagens</a:t>
            </a:r>
            <a:r>
              <a:rPr sz="650" dirty="0"/>
              <a:t> e </a:t>
            </a:r>
            <a:r>
              <a:rPr sz="650" dirty="0" err="1"/>
              <a:t>oportunidades</a:t>
            </a:r>
            <a:r>
              <a:rPr sz="650" dirty="0"/>
              <a:t> </a:t>
            </a:r>
            <a:r>
              <a:rPr sz="650" dirty="0" err="1"/>
              <a:t>dentro</a:t>
            </a:r>
            <a:r>
              <a:rPr sz="650" dirty="0"/>
              <a:t> da </a:t>
            </a:r>
            <a:r>
              <a:rPr sz="650" dirty="0" err="1"/>
              <a:t>engenharia</a:t>
            </a:r>
            <a:r>
              <a:rPr sz="650" dirty="0"/>
              <a:t> de produção. </a:t>
            </a:r>
          </a:p>
        </p:txBody>
      </p:sp>
      <p:sp>
        <p:nvSpPr>
          <p:cNvPr id="139" name="Rectangle 585"/>
          <p:cNvSpPr txBox="1"/>
          <p:nvPr/>
        </p:nvSpPr>
        <p:spPr>
          <a:xfrm>
            <a:off x="578587" y="1344415"/>
            <a:ext cx="3863579" cy="82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/>
          <a:p>
            <a:pPr algn="ctr" defTabSz="180134"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rPr sz="600" dirty="0"/>
              <a:t>                   </a:t>
            </a:r>
          </a:p>
          <a:p>
            <a:pPr algn="ctr" defTabSz="180134">
              <a:defRPr sz="7200" b="1">
                <a:latin typeface="+mj-lt"/>
                <a:ea typeface="+mj-ea"/>
                <a:cs typeface="+mj-cs"/>
                <a:sym typeface="Arial"/>
              </a:defRPr>
            </a:pPr>
            <a:r>
              <a:rPr sz="1500" dirty="0">
                <a:solidFill>
                  <a:srgbClr val="203F7F"/>
                </a:solidFill>
              </a:rPr>
              <a:t>TÍTULO</a:t>
            </a:r>
          </a:p>
          <a:p>
            <a:pPr algn="ctr" defTabSz="180134">
              <a:spcBef>
                <a:spcPts val="66"/>
              </a:spcBef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rPr sz="900" dirty="0" err="1"/>
              <a:t>Área</a:t>
            </a:r>
            <a:r>
              <a:rPr sz="900" dirty="0"/>
              <a:t> do </a:t>
            </a:r>
            <a:r>
              <a:rPr sz="900" dirty="0" err="1"/>
              <a:t>trabalho</a:t>
            </a:r>
            <a:endParaRPr sz="900" dirty="0"/>
          </a:p>
          <a:p>
            <a:pPr algn="ctr" defTabSz="180134">
              <a:spcBef>
                <a:spcPts val="66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rPr sz="700" dirty="0"/>
              <a:t>Autor 1 (e-mail); Autor 2 (e-mail); Autor 3 (e-mail); Autor 4 (e-mail); Autor 5 (e-mail)</a:t>
            </a:r>
          </a:p>
          <a:p>
            <a:pPr algn="ctr" defTabSz="180134">
              <a:spcBef>
                <a:spcPts val="66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rPr sz="700" dirty="0"/>
              <a:t>INSTITUIÇÃ</a:t>
            </a:r>
            <a:r>
              <a:rPr lang="pt-BR" sz="700" dirty="0"/>
              <a:t>O</a:t>
            </a:r>
          </a:p>
          <a:p>
            <a:pPr algn="ctr" defTabSz="180134">
              <a:spcBef>
                <a:spcPts val="66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rPr lang="pt-BR" sz="500" dirty="0"/>
              <a:t>              </a:t>
            </a:r>
          </a:p>
        </p:txBody>
      </p:sp>
      <p:sp>
        <p:nvSpPr>
          <p:cNvPr id="140" name="Text Box 969"/>
          <p:cNvSpPr txBox="1"/>
          <p:nvPr/>
        </p:nvSpPr>
        <p:spPr>
          <a:xfrm>
            <a:off x="3372020" y="6327019"/>
            <a:ext cx="1594286" cy="387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015" tIns="9015" rIns="9015" bIns="9015">
            <a:spAutoFit/>
          </a:bodyPr>
          <a:lstStyle/>
          <a:p>
            <a:pPr algn="just" defTabSz="179784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600"/>
          </a:p>
          <a:p>
            <a:pPr algn="ctr" defTabSz="179784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600"/>
          </a:p>
          <a:p>
            <a:pPr algn="ctr" defTabSz="179784"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 sz="600"/>
          </a:p>
          <a:p>
            <a:pPr algn="ctr" defTabSz="179784">
              <a:defRPr sz="2000">
                <a:latin typeface="+mj-lt"/>
                <a:ea typeface="+mj-ea"/>
                <a:cs typeface="+mj-cs"/>
                <a:sym typeface="Arial"/>
              </a:defRPr>
            </a:pPr>
            <a:r>
              <a:rPr sz="600"/>
              <a:t>   </a:t>
            </a:r>
          </a:p>
        </p:txBody>
      </p:sp>
      <p:sp>
        <p:nvSpPr>
          <p:cNvPr id="141" name="Text Box 988"/>
          <p:cNvSpPr txBox="1"/>
          <p:nvPr/>
        </p:nvSpPr>
        <p:spPr>
          <a:xfrm>
            <a:off x="957064" y="7799816"/>
            <a:ext cx="39046" cy="1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9015" tIns="9015" rIns="9015" bIns="9015">
            <a:spAutoFit/>
          </a:bodyPr>
          <a:lstStyle>
            <a:lvl1pPr algn="ctr" defTabSz="815975">
              <a:defRPr sz="2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sz="600"/>
              <a:t> </a:t>
            </a:r>
          </a:p>
        </p:txBody>
      </p:sp>
      <p:sp>
        <p:nvSpPr>
          <p:cNvPr id="142" name="Text Box 989"/>
          <p:cNvSpPr txBox="1"/>
          <p:nvPr/>
        </p:nvSpPr>
        <p:spPr>
          <a:xfrm>
            <a:off x="94550" y="4729797"/>
            <a:ext cx="1594286" cy="1440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A Teoria </a:t>
            </a:r>
            <a:r>
              <a:rPr sz="650" dirty="0" err="1"/>
              <a:t>Clássica</a:t>
            </a:r>
            <a:r>
              <a:rPr sz="650" dirty="0"/>
              <a:t> da </a:t>
            </a:r>
            <a:r>
              <a:rPr sz="650" dirty="0" err="1"/>
              <a:t>Medida</a:t>
            </a:r>
            <a:r>
              <a:rPr sz="650" dirty="0"/>
              <a:t> (TCM) é o </a:t>
            </a:r>
            <a:r>
              <a:rPr sz="650" dirty="0" err="1"/>
              <a:t>modelo</a:t>
            </a:r>
            <a:r>
              <a:rPr sz="650" dirty="0"/>
              <a:t> </a:t>
            </a:r>
            <a:r>
              <a:rPr sz="650" dirty="0" err="1"/>
              <a:t>mais</a:t>
            </a:r>
            <a:r>
              <a:rPr sz="650" dirty="0"/>
              <a:t> usual para </a:t>
            </a:r>
            <a:r>
              <a:rPr sz="650" dirty="0" err="1"/>
              <a:t>medição</a:t>
            </a:r>
            <a:r>
              <a:rPr sz="650" dirty="0"/>
              <a:t> de </a:t>
            </a:r>
            <a:r>
              <a:rPr sz="650" dirty="0" err="1"/>
              <a:t>traços</a:t>
            </a:r>
            <a:r>
              <a:rPr sz="650" dirty="0"/>
              <a:t> </a:t>
            </a:r>
            <a:r>
              <a:rPr sz="650" dirty="0" err="1"/>
              <a:t>latentes</a:t>
            </a:r>
            <a:r>
              <a:rPr sz="650" dirty="0"/>
              <a:t> em </a:t>
            </a:r>
            <a:r>
              <a:rPr sz="650" dirty="0" err="1"/>
              <a:t>ciências</a:t>
            </a:r>
            <a:r>
              <a:rPr sz="650" dirty="0"/>
              <a:t> </a:t>
            </a:r>
            <a:r>
              <a:rPr sz="650" dirty="0" err="1"/>
              <a:t>sociais</a:t>
            </a:r>
            <a:r>
              <a:rPr sz="650" dirty="0"/>
              <a:t>, </a:t>
            </a:r>
            <a:r>
              <a:rPr sz="650" dirty="0" err="1"/>
              <a:t>psicologia</a:t>
            </a:r>
            <a:r>
              <a:rPr sz="650" dirty="0"/>
              <a:t>, </a:t>
            </a:r>
            <a:r>
              <a:rPr sz="650" dirty="0" err="1"/>
              <a:t>educação</a:t>
            </a:r>
            <a:r>
              <a:rPr sz="650" dirty="0"/>
              <a:t> e </a:t>
            </a:r>
            <a:r>
              <a:rPr sz="650" dirty="0" err="1"/>
              <a:t>áreas</a:t>
            </a:r>
            <a:r>
              <a:rPr sz="650" dirty="0"/>
              <a:t> </a:t>
            </a:r>
            <a:r>
              <a:rPr sz="650" dirty="0" err="1"/>
              <a:t>afins</a:t>
            </a:r>
            <a:r>
              <a:rPr sz="650" dirty="0"/>
              <a:t> (EMBRETSON, REISE, 2000, PASQUALI, 2003; REISE, ET AL, 2005). Segundo Hayes (1992), a </a:t>
            </a:r>
            <a:r>
              <a:rPr sz="650" dirty="0" err="1"/>
              <a:t>equação</a:t>
            </a:r>
            <a:r>
              <a:rPr sz="650" dirty="0"/>
              <a:t> </a:t>
            </a:r>
            <a:r>
              <a:rPr sz="650" dirty="0" err="1"/>
              <a:t>básica</a:t>
            </a:r>
            <a:r>
              <a:rPr sz="650" dirty="0"/>
              <a:t> da TCM, </a:t>
            </a:r>
            <a:r>
              <a:rPr sz="650" dirty="0" err="1"/>
              <a:t>conhecida</a:t>
            </a:r>
            <a:r>
              <a:rPr sz="650" dirty="0"/>
              <a:t> </a:t>
            </a:r>
            <a:r>
              <a:rPr sz="650" dirty="0" err="1"/>
              <a:t>como</a:t>
            </a:r>
            <a:r>
              <a:rPr sz="650" dirty="0"/>
              <a:t> </a:t>
            </a:r>
            <a:r>
              <a:rPr sz="650" dirty="0" err="1"/>
              <a:t>modelo</a:t>
            </a:r>
            <a:r>
              <a:rPr sz="650" dirty="0"/>
              <a:t> </a:t>
            </a:r>
            <a:r>
              <a:rPr sz="650" dirty="0" err="1"/>
              <a:t>clássico</a:t>
            </a:r>
            <a:r>
              <a:rPr sz="650" dirty="0"/>
              <a:t> de </a:t>
            </a:r>
            <a:r>
              <a:rPr sz="650" dirty="0" err="1"/>
              <a:t>medida</a:t>
            </a:r>
            <a:r>
              <a:rPr sz="650" dirty="0"/>
              <a:t>, </a:t>
            </a:r>
            <a:r>
              <a:rPr sz="650" dirty="0" err="1"/>
              <a:t>descreve</a:t>
            </a:r>
            <a:r>
              <a:rPr sz="650" dirty="0"/>
              <a:t> a </a:t>
            </a:r>
            <a:r>
              <a:rPr sz="650" dirty="0" err="1"/>
              <a:t>relação</a:t>
            </a:r>
            <a:r>
              <a:rPr sz="650" dirty="0"/>
              <a:t> entre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escores</a:t>
            </a:r>
            <a:r>
              <a:rPr sz="650" dirty="0"/>
              <a:t> </a:t>
            </a:r>
            <a:r>
              <a:rPr sz="650" dirty="0" err="1"/>
              <a:t>observados</a:t>
            </a:r>
            <a:r>
              <a:rPr sz="650" dirty="0"/>
              <a:t>,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escores</a:t>
            </a:r>
            <a:r>
              <a:rPr sz="650" dirty="0"/>
              <a:t> </a:t>
            </a:r>
            <a:r>
              <a:rPr sz="650" dirty="0" err="1"/>
              <a:t>verdadeiros</a:t>
            </a:r>
            <a:r>
              <a:rPr sz="650" dirty="0"/>
              <a:t> e o </a:t>
            </a:r>
            <a:r>
              <a:rPr sz="650" dirty="0" err="1"/>
              <a:t>erro</a:t>
            </a:r>
            <a:r>
              <a:rPr sz="650" dirty="0"/>
              <a:t>: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X = T + E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 err="1"/>
              <a:t>Onde</a:t>
            </a:r>
            <a:r>
              <a:rPr sz="650" dirty="0"/>
              <a:t>: X é o </a:t>
            </a:r>
            <a:r>
              <a:rPr sz="650" dirty="0" err="1"/>
              <a:t>escore</a:t>
            </a:r>
            <a:r>
              <a:rPr sz="650" dirty="0"/>
              <a:t> </a:t>
            </a:r>
            <a:r>
              <a:rPr sz="650" dirty="0" err="1"/>
              <a:t>observado</a:t>
            </a:r>
            <a:r>
              <a:rPr sz="650" dirty="0"/>
              <a:t>; T, o </a:t>
            </a:r>
            <a:r>
              <a:rPr sz="650" dirty="0" err="1"/>
              <a:t>escore</a:t>
            </a:r>
            <a:r>
              <a:rPr sz="650" dirty="0"/>
              <a:t> </a:t>
            </a:r>
            <a:r>
              <a:rPr sz="650" dirty="0" err="1"/>
              <a:t>verdadeiro</a:t>
            </a:r>
            <a:r>
              <a:rPr sz="650" dirty="0"/>
              <a:t>; e </a:t>
            </a:r>
            <a:r>
              <a:rPr sz="650" dirty="0" err="1"/>
              <a:t>E</a:t>
            </a:r>
            <a:r>
              <a:rPr sz="650" dirty="0"/>
              <a:t>, o </a:t>
            </a:r>
            <a:r>
              <a:rPr sz="650" dirty="0" err="1"/>
              <a:t>erro</a:t>
            </a:r>
            <a:r>
              <a:rPr sz="650" dirty="0"/>
              <a:t> de </a:t>
            </a:r>
            <a:r>
              <a:rPr sz="650" dirty="0" err="1"/>
              <a:t>medida</a:t>
            </a:r>
            <a:r>
              <a:rPr sz="650" dirty="0"/>
              <a:t>. </a:t>
            </a:r>
          </a:p>
        </p:txBody>
      </p:sp>
      <p:sp>
        <p:nvSpPr>
          <p:cNvPr id="143" name="Text Box 1006"/>
          <p:cNvSpPr txBox="1"/>
          <p:nvPr/>
        </p:nvSpPr>
        <p:spPr>
          <a:xfrm>
            <a:off x="94550" y="2494391"/>
            <a:ext cx="1594286" cy="114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lvl1pPr algn="just" defTabSz="815975">
              <a:defRPr sz="2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rPr sz="650" dirty="0"/>
              <a:t>Neste </a:t>
            </a:r>
            <a:r>
              <a:rPr sz="650" dirty="0" err="1"/>
              <a:t>artigo</a:t>
            </a:r>
            <a:r>
              <a:rPr sz="650" dirty="0"/>
              <a:t>, </a:t>
            </a:r>
            <a:r>
              <a:rPr sz="650" dirty="0" err="1"/>
              <a:t>são</a:t>
            </a:r>
            <a:r>
              <a:rPr sz="650" dirty="0"/>
              <a:t> </a:t>
            </a:r>
            <a:r>
              <a:rPr sz="650" dirty="0" err="1"/>
              <a:t>apresentadas</a:t>
            </a:r>
            <a:r>
              <a:rPr sz="650" dirty="0"/>
              <a:t> as </a:t>
            </a:r>
            <a:r>
              <a:rPr sz="650" dirty="0" err="1"/>
              <a:t>definições</a:t>
            </a:r>
            <a:r>
              <a:rPr sz="650" dirty="0"/>
              <a:t> </a:t>
            </a:r>
            <a:r>
              <a:rPr sz="650" dirty="0" err="1"/>
              <a:t>básicas</a:t>
            </a:r>
            <a:r>
              <a:rPr sz="650" dirty="0"/>
              <a:t> e </a:t>
            </a:r>
            <a:r>
              <a:rPr sz="650" dirty="0" err="1"/>
              <a:t>fundamentais</a:t>
            </a:r>
            <a:r>
              <a:rPr sz="650" dirty="0"/>
              <a:t> da Teoria da </a:t>
            </a:r>
            <a:r>
              <a:rPr sz="650" dirty="0" err="1"/>
              <a:t>Resposta</a:t>
            </a:r>
            <a:r>
              <a:rPr sz="650" dirty="0"/>
              <a:t> </a:t>
            </a:r>
            <a:r>
              <a:rPr sz="650" dirty="0" err="1"/>
              <a:t>ao</a:t>
            </a:r>
            <a:r>
              <a:rPr sz="650" dirty="0"/>
              <a:t> Item (TRI), que é </a:t>
            </a:r>
            <a:r>
              <a:rPr sz="650" dirty="0" err="1"/>
              <a:t>uma</a:t>
            </a:r>
            <a:r>
              <a:rPr sz="650" dirty="0"/>
              <a:t> </a:t>
            </a:r>
            <a:r>
              <a:rPr sz="650" dirty="0" err="1"/>
              <a:t>abordagem</a:t>
            </a:r>
            <a:r>
              <a:rPr sz="650" dirty="0"/>
              <a:t> </a:t>
            </a:r>
            <a:r>
              <a:rPr sz="650" dirty="0" err="1"/>
              <a:t>utilizada</a:t>
            </a:r>
            <a:r>
              <a:rPr sz="650" dirty="0"/>
              <a:t> para o </a:t>
            </a:r>
            <a:r>
              <a:rPr sz="650" dirty="0" err="1"/>
              <a:t>desenvolvimento</a:t>
            </a:r>
            <a:r>
              <a:rPr sz="650" dirty="0"/>
              <a:t>, </a:t>
            </a:r>
            <a:r>
              <a:rPr sz="650" dirty="0" err="1"/>
              <a:t>avaliação</a:t>
            </a:r>
            <a:r>
              <a:rPr sz="650" dirty="0"/>
              <a:t> e </a:t>
            </a:r>
            <a:r>
              <a:rPr sz="650" dirty="0" err="1"/>
              <a:t>administração</a:t>
            </a:r>
            <a:r>
              <a:rPr sz="650" dirty="0"/>
              <a:t> de </a:t>
            </a:r>
            <a:r>
              <a:rPr sz="650" dirty="0" err="1"/>
              <a:t>medidas</a:t>
            </a:r>
            <a:r>
              <a:rPr sz="650" dirty="0"/>
              <a:t> </a:t>
            </a:r>
            <a:r>
              <a:rPr sz="650" dirty="0" err="1"/>
              <a:t>padronizadas</a:t>
            </a:r>
            <a:r>
              <a:rPr sz="650" dirty="0"/>
              <a:t>, O </a:t>
            </a:r>
            <a:r>
              <a:rPr sz="650" dirty="0" err="1"/>
              <a:t>objetivo</a:t>
            </a:r>
            <a:r>
              <a:rPr sz="650" dirty="0"/>
              <a:t> </a:t>
            </a:r>
            <a:r>
              <a:rPr sz="650" dirty="0" err="1"/>
              <a:t>geral</a:t>
            </a:r>
            <a:r>
              <a:rPr sz="650" dirty="0"/>
              <a:t> do </a:t>
            </a:r>
            <a:r>
              <a:rPr sz="650" dirty="0" err="1"/>
              <a:t>artigo</a:t>
            </a:r>
            <a:r>
              <a:rPr sz="650" dirty="0"/>
              <a:t> é </a:t>
            </a:r>
            <a:r>
              <a:rPr sz="650" dirty="0" err="1"/>
              <a:t>apresentar</a:t>
            </a:r>
            <a:r>
              <a:rPr sz="650" dirty="0"/>
              <a:t> as </a:t>
            </a:r>
            <a:r>
              <a:rPr sz="650" dirty="0" err="1"/>
              <a:t>vantagens</a:t>
            </a:r>
            <a:r>
              <a:rPr sz="650" dirty="0"/>
              <a:t> e </a:t>
            </a:r>
            <a:r>
              <a:rPr sz="650" dirty="0" err="1"/>
              <a:t>oportunidades</a:t>
            </a:r>
            <a:r>
              <a:rPr sz="650" dirty="0"/>
              <a:t> da TRI no </a:t>
            </a:r>
            <a:r>
              <a:rPr sz="650" dirty="0" err="1"/>
              <a:t>contexto</a:t>
            </a:r>
            <a:r>
              <a:rPr sz="650" dirty="0"/>
              <a:t> de </a:t>
            </a:r>
            <a:r>
              <a:rPr sz="650" dirty="0" err="1"/>
              <a:t>engenharia</a:t>
            </a:r>
            <a:r>
              <a:rPr sz="650" dirty="0"/>
              <a:t> de produção, </a:t>
            </a:r>
            <a:r>
              <a:rPr sz="650" dirty="0" err="1"/>
              <a:t>levantando</a:t>
            </a:r>
            <a:r>
              <a:rPr sz="650" dirty="0"/>
              <a:t> um </a:t>
            </a:r>
            <a:r>
              <a:rPr sz="650" dirty="0" err="1"/>
              <a:t>paralelo</a:t>
            </a:r>
            <a:r>
              <a:rPr sz="650" dirty="0"/>
              <a:t> com o </a:t>
            </a:r>
            <a:r>
              <a:rPr sz="650" dirty="0" err="1"/>
              <a:t>método</a:t>
            </a:r>
            <a:r>
              <a:rPr sz="650" dirty="0"/>
              <a:t> </a:t>
            </a:r>
            <a:r>
              <a:rPr sz="650" dirty="0" err="1"/>
              <a:t>tradicional</a:t>
            </a:r>
            <a:r>
              <a:rPr sz="650" dirty="0"/>
              <a:t> da Teoria </a:t>
            </a:r>
            <a:r>
              <a:rPr sz="650" dirty="0" err="1"/>
              <a:t>Clássica</a:t>
            </a:r>
            <a:r>
              <a:rPr sz="650" dirty="0"/>
              <a:t>.</a:t>
            </a:r>
          </a:p>
        </p:txBody>
      </p:sp>
      <p:sp>
        <p:nvSpPr>
          <p:cNvPr id="145" name="Text Box 516"/>
          <p:cNvSpPr txBox="1"/>
          <p:nvPr/>
        </p:nvSpPr>
        <p:spPr>
          <a:xfrm>
            <a:off x="94550" y="6678695"/>
            <a:ext cx="1594286" cy="124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A TRI é um conjunto de </a:t>
            </a:r>
            <a:r>
              <a:rPr sz="650" dirty="0" err="1"/>
              <a:t>modelos</a:t>
            </a:r>
            <a:r>
              <a:rPr sz="650" dirty="0"/>
              <a:t> </a:t>
            </a:r>
            <a:r>
              <a:rPr sz="650" dirty="0" err="1"/>
              <a:t>matemáticos</a:t>
            </a:r>
            <a:r>
              <a:rPr sz="650" dirty="0"/>
              <a:t> e </a:t>
            </a:r>
            <a:r>
              <a:rPr sz="650" dirty="0" err="1"/>
              <a:t>estatísticos</a:t>
            </a:r>
            <a:r>
              <a:rPr sz="650" dirty="0"/>
              <a:t> que </a:t>
            </a:r>
            <a:r>
              <a:rPr sz="650" dirty="0" err="1"/>
              <a:t>são</a:t>
            </a:r>
            <a:r>
              <a:rPr sz="650" dirty="0"/>
              <a:t> </a:t>
            </a:r>
            <a:r>
              <a:rPr sz="650" dirty="0" err="1"/>
              <a:t>utilizados</a:t>
            </a:r>
            <a:r>
              <a:rPr sz="650" dirty="0"/>
              <a:t> para (a) </a:t>
            </a:r>
            <a:r>
              <a:rPr sz="650" dirty="0" err="1"/>
              <a:t>análise</a:t>
            </a:r>
            <a:r>
              <a:rPr sz="650" dirty="0"/>
              <a:t> de </a:t>
            </a:r>
            <a:r>
              <a:rPr sz="650" dirty="0" err="1"/>
              <a:t>itens</a:t>
            </a:r>
            <a:r>
              <a:rPr sz="650" dirty="0"/>
              <a:t> e </a:t>
            </a:r>
            <a:r>
              <a:rPr sz="650" dirty="0" err="1"/>
              <a:t>escalas</a:t>
            </a:r>
            <a:r>
              <a:rPr sz="650" dirty="0"/>
              <a:t>, (b) </a:t>
            </a:r>
            <a:r>
              <a:rPr sz="650" dirty="0" err="1"/>
              <a:t>criar</a:t>
            </a:r>
            <a:r>
              <a:rPr sz="650" dirty="0"/>
              <a:t> e </a:t>
            </a:r>
            <a:r>
              <a:rPr sz="650" dirty="0" err="1"/>
              <a:t>administrar</a:t>
            </a:r>
            <a:r>
              <a:rPr sz="650" dirty="0"/>
              <a:t> </a:t>
            </a:r>
            <a:r>
              <a:rPr sz="650" dirty="0" err="1"/>
              <a:t>medidas</a:t>
            </a:r>
            <a:r>
              <a:rPr sz="650" dirty="0"/>
              <a:t>, e (c) </a:t>
            </a:r>
            <a:r>
              <a:rPr sz="650" dirty="0" err="1"/>
              <a:t>medir</a:t>
            </a:r>
            <a:r>
              <a:rPr sz="650" dirty="0"/>
              <a:t> </a:t>
            </a:r>
            <a:r>
              <a:rPr sz="650" dirty="0" err="1"/>
              <a:t>indivíduos</a:t>
            </a:r>
            <a:r>
              <a:rPr sz="650" dirty="0"/>
              <a:t> </a:t>
            </a:r>
            <a:r>
              <a:rPr sz="650" dirty="0" err="1"/>
              <a:t>ou</a:t>
            </a:r>
            <a:r>
              <a:rPr sz="650" dirty="0"/>
              <a:t> </a:t>
            </a:r>
            <a:r>
              <a:rPr sz="650" dirty="0" err="1"/>
              <a:t>organizações</a:t>
            </a:r>
            <a:r>
              <a:rPr sz="650" dirty="0"/>
              <a:t> em um </a:t>
            </a:r>
            <a:r>
              <a:rPr sz="650" dirty="0" err="1"/>
              <a:t>construto</a:t>
            </a:r>
            <a:r>
              <a:rPr sz="650" dirty="0"/>
              <a:t> (</a:t>
            </a:r>
            <a:r>
              <a:rPr sz="650" dirty="0" err="1"/>
              <a:t>traço</a:t>
            </a:r>
            <a:r>
              <a:rPr sz="650" dirty="0"/>
              <a:t> </a:t>
            </a:r>
            <a:r>
              <a:rPr sz="650" dirty="0" err="1"/>
              <a:t>latente</a:t>
            </a:r>
            <a:r>
              <a:rPr sz="650" dirty="0"/>
              <a:t>) de interesse. Na TRI, </a:t>
            </a:r>
            <a:r>
              <a:rPr sz="650" dirty="0" err="1"/>
              <a:t>existem</a:t>
            </a:r>
            <a:r>
              <a:rPr sz="650" dirty="0"/>
              <a:t> </a:t>
            </a:r>
            <a:r>
              <a:rPr sz="650" dirty="0" err="1"/>
              <a:t>vários</a:t>
            </a:r>
            <a:r>
              <a:rPr sz="650" dirty="0"/>
              <a:t> </a:t>
            </a:r>
            <a:r>
              <a:rPr sz="650" dirty="0" err="1"/>
              <a:t>modelos</a:t>
            </a:r>
            <a:r>
              <a:rPr sz="650" dirty="0"/>
              <a:t> </a:t>
            </a:r>
            <a:r>
              <a:rPr sz="650" dirty="0" err="1"/>
              <a:t>não-lineares</a:t>
            </a:r>
            <a:r>
              <a:rPr sz="650" dirty="0"/>
              <a:t>. </a:t>
            </a:r>
            <a:r>
              <a:rPr sz="650" dirty="0" err="1"/>
              <a:t>Entretanto</a:t>
            </a:r>
            <a:r>
              <a:rPr sz="650" dirty="0"/>
              <a:t>, é </a:t>
            </a:r>
            <a:r>
              <a:rPr sz="650" dirty="0" err="1"/>
              <a:t>discutido</a:t>
            </a:r>
            <a:r>
              <a:rPr sz="650" dirty="0"/>
              <a:t> no </a:t>
            </a:r>
            <a:r>
              <a:rPr sz="650" dirty="0" err="1"/>
              <a:t>presente</a:t>
            </a:r>
            <a:r>
              <a:rPr sz="650" dirty="0"/>
              <a:t> </a:t>
            </a:r>
            <a:r>
              <a:rPr sz="650" dirty="0" err="1"/>
              <a:t>trabalho</a:t>
            </a:r>
            <a:r>
              <a:rPr sz="650" dirty="0"/>
              <a:t> o </a:t>
            </a:r>
            <a:r>
              <a:rPr sz="650" dirty="0" err="1"/>
              <a:t>modelo</a:t>
            </a:r>
            <a:r>
              <a:rPr sz="650" dirty="0"/>
              <a:t> </a:t>
            </a:r>
            <a:r>
              <a:rPr sz="650" dirty="0" err="1"/>
              <a:t>logístico</a:t>
            </a:r>
            <a:r>
              <a:rPr sz="650" dirty="0"/>
              <a:t> de 2 </a:t>
            </a:r>
            <a:r>
              <a:rPr sz="650" dirty="0" err="1"/>
              <a:t>parâmetros</a:t>
            </a:r>
            <a:r>
              <a:rPr sz="650" dirty="0"/>
              <a:t> (ML2P) que é </a:t>
            </a:r>
            <a:r>
              <a:rPr sz="650" dirty="0" err="1"/>
              <a:t>comumente</a:t>
            </a:r>
            <a:r>
              <a:rPr sz="650" dirty="0"/>
              <a:t> </a:t>
            </a:r>
            <a:r>
              <a:rPr sz="650" dirty="0" err="1"/>
              <a:t>utilizado</a:t>
            </a:r>
            <a:r>
              <a:rPr sz="650" dirty="0"/>
              <a:t> para </a:t>
            </a:r>
            <a:r>
              <a:rPr sz="650" dirty="0" err="1"/>
              <a:t>modelar</a:t>
            </a:r>
            <a:r>
              <a:rPr sz="650" dirty="0"/>
              <a:t> </a:t>
            </a:r>
            <a:r>
              <a:rPr sz="650" dirty="0" err="1"/>
              <a:t>construtos</a:t>
            </a:r>
            <a:r>
              <a:rPr sz="650" dirty="0"/>
              <a:t> </a:t>
            </a:r>
            <a:r>
              <a:rPr sz="650" dirty="0" err="1"/>
              <a:t>cumulativos</a:t>
            </a:r>
            <a:r>
              <a:rPr sz="650" dirty="0"/>
              <a:t> com </a:t>
            </a:r>
            <a:r>
              <a:rPr sz="650" dirty="0" err="1"/>
              <a:t>variáveis</a:t>
            </a:r>
            <a:r>
              <a:rPr sz="650" dirty="0"/>
              <a:t> </a:t>
            </a:r>
            <a:r>
              <a:rPr sz="650" dirty="0" err="1"/>
              <a:t>dicotômicas</a:t>
            </a:r>
            <a:r>
              <a:rPr sz="650" dirty="0"/>
              <a:t>. </a:t>
            </a:r>
          </a:p>
        </p:txBody>
      </p:sp>
      <p:sp>
        <p:nvSpPr>
          <p:cNvPr id="146" name="Text Box 190"/>
          <p:cNvSpPr txBox="1"/>
          <p:nvPr/>
        </p:nvSpPr>
        <p:spPr>
          <a:xfrm>
            <a:off x="3438358" y="5380489"/>
            <a:ext cx="1594286" cy="114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 err="1"/>
              <a:t>Verificou</a:t>
            </a:r>
            <a:r>
              <a:rPr sz="650" dirty="0"/>
              <a:t>-se que </a:t>
            </a:r>
            <a:r>
              <a:rPr sz="650" dirty="0" err="1"/>
              <a:t>muitos</a:t>
            </a:r>
            <a:r>
              <a:rPr sz="650" dirty="0"/>
              <a:t> </a:t>
            </a:r>
            <a:r>
              <a:rPr sz="650" dirty="0" err="1"/>
              <a:t>fatores</a:t>
            </a:r>
            <a:r>
              <a:rPr sz="650" dirty="0"/>
              <a:t> </a:t>
            </a:r>
            <a:r>
              <a:rPr sz="650" dirty="0" err="1"/>
              <a:t>externos</a:t>
            </a:r>
            <a:r>
              <a:rPr sz="650" dirty="0"/>
              <a:t> </a:t>
            </a:r>
            <a:r>
              <a:rPr sz="650" dirty="0" err="1"/>
              <a:t>estão</a:t>
            </a:r>
            <a:r>
              <a:rPr sz="650" dirty="0"/>
              <a:t> </a:t>
            </a:r>
            <a:r>
              <a:rPr sz="650" dirty="0" err="1"/>
              <a:t>envolvidos</a:t>
            </a:r>
            <a:r>
              <a:rPr sz="650" dirty="0"/>
              <a:t> na </a:t>
            </a:r>
            <a:r>
              <a:rPr sz="650" dirty="0" err="1"/>
              <a:t>difusão</a:t>
            </a:r>
            <a:r>
              <a:rPr sz="650" dirty="0"/>
              <a:t> do m-commerce </a:t>
            </a:r>
            <a:r>
              <a:rPr sz="650" dirty="0" err="1"/>
              <a:t>voltada</a:t>
            </a:r>
            <a:r>
              <a:rPr sz="650" dirty="0"/>
              <a:t> </a:t>
            </a:r>
            <a:r>
              <a:rPr sz="650" dirty="0" err="1"/>
              <a:t>ao</a:t>
            </a:r>
            <a:r>
              <a:rPr sz="650" dirty="0"/>
              <a:t> e-marketing, no </a:t>
            </a:r>
            <a:r>
              <a:rPr sz="650" dirty="0" err="1"/>
              <a:t>entanto</a:t>
            </a:r>
            <a:r>
              <a:rPr sz="650" dirty="0"/>
              <a:t>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fatores</a:t>
            </a:r>
            <a:r>
              <a:rPr sz="650" dirty="0"/>
              <a:t> </a:t>
            </a:r>
            <a:r>
              <a:rPr sz="650" dirty="0" err="1"/>
              <a:t>sociais</a:t>
            </a:r>
            <a:r>
              <a:rPr sz="650" dirty="0"/>
              <a:t> e </a:t>
            </a:r>
            <a:r>
              <a:rPr sz="650" dirty="0" err="1"/>
              <a:t>individuais</a:t>
            </a:r>
            <a:r>
              <a:rPr sz="650" dirty="0"/>
              <a:t> </a:t>
            </a:r>
            <a:r>
              <a:rPr sz="650" dirty="0" err="1"/>
              <a:t>perceptivos</a:t>
            </a:r>
            <a:r>
              <a:rPr sz="650" dirty="0"/>
              <a:t> </a:t>
            </a:r>
            <a:r>
              <a:rPr sz="650" dirty="0" err="1"/>
              <a:t>têm</a:t>
            </a:r>
            <a:r>
              <a:rPr sz="650" dirty="0"/>
              <a:t> </a:t>
            </a:r>
            <a:r>
              <a:rPr sz="650" dirty="0" err="1"/>
              <a:t>uma</a:t>
            </a:r>
            <a:r>
              <a:rPr sz="650" dirty="0"/>
              <a:t> </a:t>
            </a:r>
            <a:r>
              <a:rPr sz="650" dirty="0" err="1"/>
              <a:t>relação</a:t>
            </a:r>
            <a:r>
              <a:rPr sz="650" dirty="0"/>
              <a:t> </a:t>
            </a:r>
            <a:r>
              <a:rPr sz="650" dirty="0" err="1"/>
              <a:t>muito</a:t>
            </a:r>
            <a:r>
              <a:rPr sz="650" dirty="0"/>
              <a:t> </a:t>
            </a:r>
            <a:r>
              <a:rPr sz="650" dirty="0" err="1"/>
              <a:t>mais</a:t>
            </a:r>
            <a:r>
              <a:rPr sz="650" dirty="0"/>
              <a:t> </a:t>
            </a:r>
            <a:r>
              <a:rPr sz="650" dirty="0" err="1"/>
              <a:t>direta</a:t>
            </a:r>
            <a:r>
              <a:rPr sz="650" dirty="0"/>
              <a:t> com a real </a:t>
            </a:r>
            <a:r>
              <a:rPr sz="650" dirty="0" err="1"/>
              <a:t>adoção</a:t>
            </a:r>
            <a:r>
              <a:rPr sz="650" dirty="0"/>
              <a:t> e </a:t>
            </a:r>
            <a:r>
              <a:rPr sz="650" dirty="0" err="1"/>
              <a:t>utilização</a:t>
            </a:r>
            <a:r>
              <a:rPr sz="650" dirty="0"/>
              <a:t> da </a:t>
            </a:r>
            <a:r>
              <a:rPr sz="650" dirty="0" err="1"/>
              <a:t>tecnologia</a:t>
            </a:r>
            <a:r>
              <a:rPr sz="650" dirty="0"/>
              <a:t>, que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fatores</a:t>
            </a:r>
            <a:r>
              <a:rPr sz="650" dirty="0"/>
              <a:t> </a:t>
            </a:r>
            <a:r>
              <a:rPr sz="650" dirty="0" err="1"/>
              <a:t>puramente</a:t>
            </a:r>
            <a:r>
              <a:rPr sz="650" dirty="0"/>
              <a:t> </a:t>
            </a:r>
            <a:r>
              <a:rPr sz="650" dirty="0" err="1"/>
              <a:t>técnicos</a:t>
            </a:r>
            <a:r>
              <a:rPr sz="650" dirty="0"/>
              <a:t> e </a:t>
            </a:r>
            <a:r>
              <a:rPr sz="650" dirty="0" err="1"/>
              <a:t>facilitadores</a:t>
            </a:r>
            <a:r>
              <a:rPr sz="650" dirty="0"/>
              <a:t> do </a:t>
            </a:r>
            <a:r>
              <a:rPr sz="650" dirty="0" err="1"/>
              <a:t>uso</a:t>
            </a:r>
            <a:r>
              <a:rPr sz="650" dirty="0"/>
              <a:t>, </a:t>
            </a:r>
            <a:r>
              <a:rPr sz="650" dirty="0" err="1"/>
              <a:t>sugerindo</a:t>
            </a:r>
            <a:r>
              <a:rPr sz="650" dirty="0"/>
              <a:t> </a:t>
            </a:r>
            <a:r>
              <a:rPr sz="650" dirty="0" err="1"/>
              <a:t>assim</a:t>
            </a:r>
            <a:r>
              <a:rPr sz="650" dirty="0"/>
              <a:t> </a:t>
            </a:r>
            <a:r>
              <a:rPr sz="650" dirty="0" err="1"/>
              <a:t>uma</a:t>
            </a:r>
            <a:r>
              <a:rPr sz="650" dirty="0"/>
              <a:t> </a:t>
            </a:r>
            <a:r>
              <a:rPr sz="650" dirty="0" err="1"/>
              <a:t>maior</a:t>
            </a:r>
            <a:r>
              <a:rPr sz="650" dirty="0"/>
              <a:t> </a:t>
            </a:r>
            <a:r>
              <a:rPr sz="650" dirty="0" err="1"/>
              <a:t>exploração</a:t>
            </a:r>
            <a:r>
              <a:rPr sz="650" dirty="0"/>
              <a:t> </a:t>
            </a:r>
            <a:r>
              <a:rPr sz="650" dirty="0" err="1"/>
              <a:t>daqueles</a:t>
            </a:r>
            <a:r>
              <a:rPr sz="650" dirty="0"/>
              <a:t> </a:t>
            </a:r>
            <a:r>
              <a:rPr sz="650" dirty="0" err="1"/>
              <a:t>fatores</a:t>
            </a:r>
            <a:r>
              <a:rPr sz="650" dirty="0"/>
              <a:t> na </a:t>
            </a:r>
            <a:r>
              <a:rPr sz="650" dirty="0" err="1"/>
              <a:t>construção</a:t>
            </a:r>
            <a:r>
              <a:rPr sz="650" dirty="0"/>
              <a:t> de </a:t>
            </a:r>
            <a:r>
              <a:rPr sz="650" dirty="0" err="1"/>
              <a:t>estratégias</a:t>
            </a:r>
            <a:r>
              <a:rPr sz="650" dirty="0"/>
              <a:t> de </a:t>
            </a:r>
            <a:r>
              <a:rPr sz="650" dirty="0" err="1"/>
              <a:t>difusão</a:t>
            </a:r>
            <a:r>
              <a:rPr sz="650" dirty="0"/>
              <a:t> do e-marketing via m-commerce. </a:t>
            </a:r>
          </a:p>
        </p:txBody>
      </p:sp>
      <p:sp>
        <p:nvSpPr>
          <p:cNvPr id="147" name="Text Box 29"/>
          <p:cNvSpPr txBox="1"/>
          <p:nvPr/>
        </p:nvSpPr>
        <p:spPr>
          <a:xfrm>
            <a:off x="94550" y="6388075"/>
            <a:ext cx="1594286" cy="262606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TEORIA DA RESPOSTA AO ITEM</a:t>
            </a:r>
          </a:p>
        </p:txBody>
      </p:sp>
      <p:pic>
        <p:nvPicPr>
          <p:cNvPr id="148" name="Picture 215" descr="Picture 2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8" y="7925400"/>
            <a:ext cx="1208538" cy="3091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216" descr="Picture 2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454" y="3139385"/>
            <a:ext cx="1594286" cy="1281443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ext Box 186"/>
          <p:cNvSpPr txBox="1"/>
          <p:nvPr/>
        </p:nvSpPr>
        <p:spPr>
          <a:xfrm>
            <a:off x="1766454" y="4337339"/>
            <a:ext cx="1594286" cy="2240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O </a:t>
            </a:r>
            <a:r>
              <a:rPr sz="650" dirty="0" err="1"/>
              <a:t>eixo</a:t>
            </a:r>
            <a:r>
              <a:rPr sz="650" dirty="0"/>
              <a:t> y </a:t>
            </a:r>
            <a:r>
              <a:rPr sz="650" dirty="0" err="1"/>
              <a:t>representa</a:t>
            </a:r>
            <a:r>
              <a:rPr sz="650" dirty="0"/>
              <a:t>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valores</a:t>
            </a:r>
            <a:r>
              <a:rPr sz="650" dirty="0"/>
              <a:t> da </a:t>
            </a:r>
            <a:r>
              <a:rPr sz="650" dirty="0" err="1"/>
              <a:t>função</a:t>
            </a:r>
            <a:r>
              <a:rPr sz="650" dirty="0"/>
              <a:t> de </a:t>
            </a:r>
            <a:r>
              <a:rPr sz="650" dirty="0" err="1"/>
              <a:t>probabilidade</a:t>
            </a:r>
            <a:r>
              <a:rPr sz="650" dirty="0"/>
              <a:t> Pi(θ)) que </a:t>
            </a:r>
            <a:r>
              <a:rPr sz="650" dirty="0" err="1"/>
              <a:t>variam</a:t>
            </a:r>
            <a:r>
              <a:rPr sz="650" dirty="0"/>
              <a:t> de zero a um. No </a:t>
            </a:r>
            <a:r>
              <a:rPr sz="650" dirty="0" err="1"/>
              <a:t>eixo</a:t>
            </a:r>
            <a:r>
              <a:rPr sz="650" dirty="0"/>
              <a:t> x, </a:t>
            </a:r>
            <a:r>
              <a:rPr sz="650" dirty="0" err="1"/>
              <a:t>tem</a:t>
            </a:r>
            <a:r>
              <a:rPr sz="650" dirty="0"/>
              <a:t>-se a </a:t>
            </a:r>
            <a:r>
              <a:rPr sz="650" dirty="0" err="1"/>
              <a:t>escala</a:t>
            </a:r>
            <a:r>
              <a:rPr sz="650" dirty="0"/>
              <a:t> de </a:t>
            </a:r>
            <a:r>
              <a:rPr sz="650" dirty="0" err="1"/>
              <a:t>habilidade</a:t>
            </a:r>
            <a:r>
              <a:rPr sz="650" dirty="0"/>
              <a:t> (θ) </a:t>
            </a:r>
            <a:r>
              <a:rPr sz="650" dirty="0" err="1"/>
              <a:t>gerada</a:t>
            </a:r>
            <a:r>
              <a:rPr sz="650" dirty="0"/>
              <a:t> pela TRI. Nesta </a:t>
            </a:r>
            <a:r>
              <a:rPr sz="650" dirty="0" err="1"/>
              <a:t>escala</a:t>
            </a:r>
            <a:r>
              <a:rPr sz="650" dirty="0"/>
              <a:t>, </a:t>
            </a:r>
            <a:r>
              <a:rPr sz="650" dirty="0" err="1"/>
              <a:t>são</a:t>
            </a:r>
            <a:r>
              <a:rPr sz="650" dirty="0"/>
              <a:t> </a:t>
            </a:r>
            <a:r>
              <a:rPr sz="650" dirty="0" err="1"/>
              <a:t>posicionados</a:t>
            </a:r>
            <a:r>
              <a:rPr sz="650" dirty="0"/>
              <a:t>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itens</a:t>
            </a:r>
            <a:r>
              <a:rPr sz="650" dirty="0"/>
              <a:t> e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respondentes</a:t>
            </a:r>
            <a:r>
              <a:rPr sz="650" dirty="0"/>
              <a:t>. </a:t>
            </a:r>
            <a:r>
              <a:rPr sz="650" dirty="0" err="1"/>
              <a:t>Assim</a:t>
            </a:r>
            <a:r>
              <a:rPr sz="650" dirty="0"/>
              <a:t>, é </a:t>
            </a:r>
            <a:r>
              <a:rPr sz="650" dirty="0" err="1"/>
              <a:t>possível</a:t>
            </a:r>
            <a:r>
              <a:rPr sz="650" dirty="0"/>
              <a:t> </a:t>
            </a:r>
            <a:r>
              <a:rPr sz="650" dirty="0" err="1"/>
              <a:t>comparar</a:t>
            </a:r>
            <a:r>
              <a:rPr sz="650" dirty="0"/>
              <a:t> </a:t>
            </a:r>
            <a:r>
              <a:rPr sz="650" dirty="0" err="1"/>
              <a:t>os</a:t>
            </a:r>
            <a:r>
              <a:rPr sz="650" dirty="0"/>
              <a:t> </a:t>
            </a:r>
            <a:r>
              <a:rPr sz="650" dirty="0" err="1"/>
              <a:t>desempenhos</a:t>
            </a:r>
            <a:r>
              <a:rPr sz="650" dirty="0"/>
              <a:t> dos </a:t>
            </a:r>
            <a:r>
              <a:rPr sz="650" dirty="0" err="1"/>
              <a:t>respondentes</a:t>
            </a:r>
            <a:r>
              <a:rPr sz="650" dirty="0"/>
              <a:t> e a </a:t>
            </a:r>
            <a:r>
              <a:rPr sz="650" dirty="0" err="1"/>
              <a:t>qualidade</a:t>
            </a:r>
            <a:r>
              <a:rPr sz="650" dirty="0"/>
              <a:t> dos </a:t>
            </a:r>
            <a:r>
              <a:rPr sz="650" dirty="0" err="1"/>
              <a:t>itens</a:t>
            </a:r>
            <a:r>
              <a:rPr sz="650" dirty="0"/>
              <a:t> </a:t>
            </a:r>
            <a:r>
              <a:rPr sz="650" dirty="0" err="1"/>
              <a:t>verticalmente</a:t>
            </a:r>
            <a:r>
              <a:rPr sz="650" dirty="0"/>
              <a:t> e </a:t>
            </a:r>
            <a:r>
              <a:rPr sz="650" dirty="0" err="1"/>
              <a:t>longitudinalmente</a:t>
            </a:r>
            <a:r>
              <a:rPr sz="650" dirty="0"/>
              <a:t>. </a:t>
            </a:r>
            <a:r>
              <a:rPr sz="650" dirty="0" err="1"/>
              <a:t>Pode</a:t>
            </a:r>
            <a:r>
              <a:rPr sz="650" dirty="0"/>
              <a:t>-se </a:t>
            </a:r>
            <a:r>
              <a:rPr sz="650" dirty="0" err="1"/>
              <a:t>visualizar</a:t>
            </a:r>
            <a:r>
              <a:rPr sz="650" dirty="0"/>
              <a:t>, no </a:t>
            </a:r>
            <a:r>
              <a:rPr sz="650" dirty="0" err="1"/>
              <a:t>gráfico</a:t>
            </a:r>
            <a:r>
              <a:rPr sz="650" dirty="0"/>
              <a:t> </a:t>
            </a:r>
            <a:r>
              <a:rPr sz="650" dirty="0" err="1"/>
              <a:t>acima</a:t>
            </a:r>
            <a:r>
              <a:rPr sz="650" dirty="0"/>
              <a:t>, a </a:t>
            </a:r>
            <a:r>
              <a:rPr sz="650" dirty="0" err="1"/>
              <a:t>representação</a:t>
            </a:r>
            <a:r>
              <a:rPr sz="650" dirty="0"/>
              <a:t> </a:t>
            </a:r>
            <a:r>
              <a:rPr sz="650" dirty="0" err="1"/>
              <a:t>gráfica</a:t>
            </a:r>
            <a:r>
              <a:rPr sz="650" dirty="0"/>
              <a:t> dos </a:t>
            </a:r>
            <a:r>
              <a:rPr sz="650" dirty="0" err="1"/>
              <a:t>parâmetros</a:t>
            </a:r>
            <a:r>
              <a:rPr sz="650" dirty="0"/>
              <a:t>. </a:t>
            </a:r>
            <a:endParaRPr lang="pt-BR" sz="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Nota-se que o </a:t>
            </a:r>
            <a:r>
              <a:rPr sz="650" dirty="0" err="1"/>
              <a:t>parâmetro</a:t>
            </a:r>
            <a:r>
              <a:rPr sz="650" dirty="0"/>
              <a:t> de </a:t>
            </a:r>
            <a:r>
              <a:rPr sz="650" dirty="0" err="1"/>
              <a:t>dificuldade</a:t>
            </a:r>
            <a:r>
              <a:rPr sz="650" dirty="0"/>
              <a:t> (b) de um item </a:t>
            </a:r>
            <a:r>
              <a:rPr sz="650" dirty="0" err="1"/>
              <a:t>representa</a:t>
            </a:r>
            <a:r>
              <a:rPr sz="650" dirty="0"/>
              <a:t> a </a:t>
            </a:r>
            <a:r>
              <a:rPr sz="650" dirty="0" err="1"/>
              <a:t>posição</a:t>
            </a:r>
            <a:r>
              <a:rPr sz="650" dirty="0"/>
              <a:t> na </a:t>
            </a:r>
            <a:r>
              <a:rPr sz="650" dirty="0" err="1"/>
              <a:t>escala</a:t>
            </a:r>
            <a:r>
              <a:rPr sz="650" dirty="0"/>
              <a:t> </a:t>
            </a:r>
            <a:r>
              <a:rPr sz="650" dirty="0" err="1"/>
              <a:t>onde</a:t>
            </a:r>
            <a:r>
              <a:rPr sz="650" dirty="0"/>
              <a:t> a </a:t>
            </a:r>
            <a:r>
              <a:rPr sz="650" dirty="0" err="1"/>
              <a:t>probabilidade</a:t>
            </a:r>
            <a:r>
              <a:rPr sz="650" dirty="0"/>
              <a:t> de </a:t>
            </a:r>
            <a:r>
              <a:rPr sz="650" dirty="0" err="1"/>
              <a:t>acerto</a:t>
            </a:r>
            <a:r>
              <a:rPr sz="650" dirty="0"/>
              <a:t> é de 0,5. </a:t>
            </a:r>
            <a:r>
              <a:rPr sz="650" dirty="0" err="1"/>
              <a:t>Sendo</a:t>
            </a:r>
            <a:r>
              <a:rPr sz="650" dirty="0"/>
              <a:t> </a:t>
            </a:r>
            <a:r>
              <a:rPr sz="650" dirty="0" err="1"/>
              <a:t>assim</a:t>
            </a:r>
            <a:r>
              <a:rPr sz="650" dirty="0"/>
              <a:t>, o item A </a:t>
            </a:r>
            <a:r>
              <a:rPr sz="650" dirty="0" err="1"/>
              <a:t>tem</a:t>
            </a:r>
            <a:r>
              <a:rPr sz="650" dirty="0"/>
              <a:t> um b = 0,5 e o item B </a:t>
            </a:r>
            <a:r>
              <a:rPr sz="650" dirty="0" err="1"/>
              <a:t>tem</a:t>
            </a:r>
            <a:r>
              <a:rPr sz="650" dirty="0"/>
              <a:t> um b = -0,5 na </a:t>
            </a:r>
            <a:r>
              <a:rPr sz="650" dirty="0" err="1"/>
              <a:t>escala</a:t>
            </a:r>
            <a:r>
              <a:rPr sz="650" dirty="0"/>
              <a:t> </a:t>
            </a:r>
            <a:r>
              <a:rPr sz="650" dirty="0" err="1"/>
              <a:t>gerada</a:t>
            </a:r>
            <a:r>
              <a:rPr sz="650" dirty="0"/>
              <a:t>. </a:t>
            </a:r>
            <a:r>
              <a:rPr sz="650" dirty="0" err="1"/>
              <a:t>Portanto</a:t>
            </a:r>
            <a:r>
              <a:rPr sz="650" dirty="0"/>
              <a:t>, o item A </a:t>
            </a:r>
            <a:r>
              <a:rPr sz="650" dirty="0" err="1"/>
              <a:t>possui</a:t>
            </a:r>
            <a:r>
              <a:rPr sz="650" dirty="0"/>
              <a:t> um </a:t>
            </a:r>
            <a:r>
              <a:rPr sz="650" dirty="0" err="1"/>
              <a:t>grau</a:t>
            </a:r>
            <a:r>
              <a:rPr sz="650" dirty="0"/>
              <a:t> de </a:t>
            </a:r>
            <a:r>
              <a:rPr sz="650" dirty="0" err="1"/>
              <a:t>exigência</a:t>
            </a:r>
            <a:r>
              <a:rPr sz="650" dirty="0"/>
              <a:t> </a:t>
            </a:r>
            <a:r>
              <a:rPr sz="650" dirty="0" err="1"/>
              <a:t>maior</a:t>
            </a:r>
            <a:r>
              <a:rPr sz="650" dirty="0"/>
              <a:t> que o item B, </a:t>
            </a:r>
            <a:r>
              <a:rPr sz="650" dirty="0" err="1"/>
              <a:t>ou</a:t>
            </a:r>
            <a:r>
              <a:rPr sz="650" dirty="0"/>
              <a:t> </a:t>
            </a:r>
            <a:r>
              <a:rPr sz="650" dirty="0" err="1"/>
              <a:t>seja</a:t>
            </a:r>
            <a:r>
              <a:rPr sz="650" dirty="0"/>
              <a:t>, para um </a:t>
            </a:r>
            <a:r>
              <a:rPr sz="650" dirty="0" err="1"/>
              <a:t>indivíduo</a:t>
            </a:r>
            <a:r>
              <a:rPr sz="650" dirty="0"/>
              <a:t> com </a:t>
            </a:r>
            <a:r>
              <a:rPr sz="650" dirty="0" err="1"/>
              <a:t>habilidade</a:t>
            </a:r>
            <a:r>
              <a:rPr sz="650" dirty="0"/>
              <a:t> (θ) </a:t>
            </a:r>
            <a:r>
              <a:rPr sz="650" dirty="0" err="1"/>
              <a:t>igual</a:t>
            </a:r>
            <a:r>
              <a:rPr sz="650" dirty="0"/>
              <a:t> a -0,5 </a:t>
            </a:r>
            <a:r>
              <a:rPr sz="650" dirty="0" err="1"/>
              <a:t>tem</a:t>
            </a:r>
            <a:r>
              <a:rPr sz="650" dirty="0"/>
              <a:t> 50% de </a:t>
            </a:r>
            <a:r>
              <a:rPr sz="650" dirty="0" err="1"/>
              <a:t>probabilidade</a:t>
            </a:r>
            <a:r>
              <a:rPr sz="650" dirty="0"/>
              <a:t> de </a:t>
            </a:r>
            <a:r>
              <a:rPr sz="650" dirty="0" err="1"/>
              <a:t>acertar</a:t>
            </a:r>
            <a:r>
              <a:rPr sz="650" dirty="0"/>
              <a:t> o item B e 4% de </a:t>
            </a:r>
            <a:r>
              <a:rPr sz="650" dirty="0" err="1"/>
              <a:t>probabilidade</a:t>
            </a:r>
            <a:r>
              <a:rPr sz="650" dirty="0"/>
              <a:t> de </a:t>
            </a:r>
            <a:r>
              <a:rPr sz="650" dirty="0" err="1"/>
              <a:t>acertar</a:t>
            </a:r>
            <a:r>
              <a:rPr sz="650" dirty="0"/>
              <a:t> o item A.</a:t>
            </a:r>
          </a:p>
        </p:txBody>
      </p:sp>
      <p:sp>
        <p:nvSpPr>
          <p:cNvPr id="151" name="Text Box 539"/>
          <p:cNvSpPr txBox="1"/>
          <p:nvPr/>
        </p:nvSpPr>
        <p:spPr>
          <a:xfrm>
            <a:off x="1766454" y="6811436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APLICAÇÃO</a:t>
            </a:r>
          </a:p>
        </p:txBody>
      </p:sp>
      <p:sp>
        <p:nvSpPr>
          <p:cNvPr id="152" name="Text Box 218"/>
          <p:cNvSpPr txBox="1"/>
          <p:nvPr/>
        </p:nvSpPr>
        <p:spPr>
          <a:xfrm>
            <a:off x="1766454" y="6984282"/>
            <a:ext cx="1594286" cy="114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O </a:t>
            </a:r>
            <a:r>
              <a:rPr sz="650" dirty="0" err="1"/>
              <a:t>trabalho</a:t>
            </a:r>
            <a:r>
              <a:rPr sz="650" dirty="0"/>
              <a:t> </a:t>
            </a:r>
            <a:r>
              <a:rPr sz="650" dirty="0" err="1"/>
              <a:t>exemplifica</a:t>
            </a:r>
            <a:r>
              <a:rPr sz="650" dirty="0"/>
              <a:t> a </a:t>
            </a:r>
            <a:r>
              <a:rPr sz="650" dirty="0" err="1"/>
              <a:t>criação</a:t>
            </a:r>
            <a:r>
              <a:rPr sz="650" dirty="0"/>
              <a:t> de </a:t>
            </a:r>
            <a:r>
              <a:rPr sz="650" dirty="0" err="1"/>
              <a:t>uma</a:t>
            </a:r>
            <a:r>
              <a:rPr sz="650" dirty="0"/>
              <a:t> </a:t>
            </a:r>
            <a:r>
              <a:rPr sz="650" dirty="0" err="1"/>
              <a:t>escala</a:t>
            </a:r>
            <a:r>
              <a:rPr sz="650" dirty="0"/>
              <a:t> para </a:t>
            </a:r>
            <a:r>
              <a:rPr sz="650" dirty="0" err="1"/>
              <a:t>medir</a:t>
            </a:r>
            <a:r>
              <a:rPr sz="650" dirty="0"/>
              <a:t> </a:t>
            </a:r>
            <a:r>
              <a:rPr sz="650" dirty="0" err="1"/>
              <a:t>usabilidade</a:t>
            </a:r>
            <a:r>
              <a:rPr sz="650" dirty="0"/>
              <a:t> em sites de e-commerce. A </a:t>
            </a:r>
            <a:r>
              <a:rPr sz="650" dirty="0" err="1"/>
              <a:t>elaboração</a:t>
            </a:r>
            <a:r>
              <a:rPr sz="650" dirty="0"/>
              <a:t> dos </a:t>
            </a:r>
            <a:r>
              <a:rPr sz="650" dirty="0" err="1"/>
              <a:t>itens</a:t>
            </a:r>
            <a:r>
              <a:rPr sz="650" dirty="0"/>
              <a:t> </a:t>
            </a:r>
            <a:r>
              <a:rPr sz="650" dirty="0" err="1"/>
              <a:t>esteve</a:t>
            </a:r>
            <a:r>
              <a:rPr sz="650" dirty="0"/>
              <a:t> </a:t>
            </a:r>
            <a:r>
              <a:rPr sz="650" dirty="0" err="1"/>
              <a:t>embasada</a:t>
            </a:r>
            <a:r>
              <a:rPr sz="650" dirty="0"/>
              <a:t> em </a:t>
            </a:r>
            <a:r>
              <a:rPr sz="650" dirty="0" err="1"/>
              <a:t>referências</a:t>
            </a:r>
            <a:r>
              <a:rPr sz="650" dirty="0"/>
              <a:t> </a:t>
            </a:r>
            <a:r>
              <a:rPr sz="650" dirty="0" err="1"/>
              <a:t>específicas</a:t>
            </a:r>
            <a:r>
              <a:rPr sz="650" dirty="0"/>
              <a:t> de </a:t>
            </a:r>
            <a:r>
              <a:rPr sz="650" dirty="0" err="1"/>
              <a:t>usabilidade</a:t>
            </a:r>
            <a:r>
              <a:rPr sz="650" dirty="0"/>
              <a:t> . O conjunto </a:t>
            </a:r>
            <a:r>
              <a:rPr sz="650" dirty="0" err="1"/>
              <a:t>resultante</a:t>
            </a:r>
            <a:r>
              <a:rPr sz="650" dirty="0"/>
              <a:t> de </a:t>
            </a:r>
            <a:r>
              <a:rPr sz="650" dirty="0" err="1"/>
              <a:t>itens</a:t>
            </a:r>
            <a:r>
              <a:rPr sz="650" dirty="0"/>
              <a:t> </a:t>
            </a:r>
            <a:r>
              <a:rPr sz="650" dirty="0" err="1"/>
              <a:t>contou</a:t>
            </a:r>
            <a:r>
              <a:rPr sz="650" dirty="0"/>
              <a:t> com 44 </a:t>
            </a:r>
            <a:r>
              <a:rPr sz="650" dirty="0" err="1"/>
              <a:t>itens</a:t>
            </a:r>
            <a:r>
              <a:rPr sz="650" dirty="0"/>
              <a:t>. A </a:t>
            </a:r>
            <a:r>
              <a:rPr sz="650" dirty="0" err="1"/>
              <a:t>aplicação</a:t>
            </a:r>
            <a:r>
              <a:rPr sz="650" dirty="0"/>
              <a:t> do conjunto de </a:t>
            </a:r>
            <a:r>
              <a:rPr sz="650" dirty="0" err="1"/>
              <a:t>itens</a:t>
            </a:r>
            <a:r>
              <a:rPr sz="650" dirty="0"/>
              <a:t> </a:t>
            </a:r>
            <a:r>
              <a:rPr sz="650" dirty="0" err="1"/>
              <a:t>aos</a:t>
            </a:r>
            <a:r>
              <a:rPr sz="650" dirty="0"/>
              <a:t> sites </a:t>
            </a:r>
            <a:r>
              <a:rPr sz="650" dirty="0" err="1"/>
              <a:t>foi</a:t>
            </a:r>
            <a:r>
              <a:rPr sz="650" dirty="0"/>
              <a:t> </a:t>
            </a:r>
            <a:r>
              <a:rPr sz="650" dirty="0" err="1"/>
              <a:t>realizada</a:t>
            </a:r>
            <a:r>
              <a:rPr sz="650" dirty="0"/>
              <a:t> </a:t>
            </a:r>
            <a:r>
              <a:rPr sz="650" dirty="0" err="1"/>
              <a:t>pelos</a:t>
            </a:r>
            <a:r>
              <a:rPr sz="650" dirty="0"/>
              <a:t> </a:t>
            </a:r>
            <a:r>
              <a:rPr sz="650" dirty="0" err="1"/>
              <a:t>autores</a:t>
            </a:r>
            <a:r>
              <a:rPr sz="650" dirty="0"/>
              <a:t>. O </a:t>
            </a:r>
            <a:r>
              <a:rPr sz="650" dirty="0" err="1"/>
              <a:t>tratamento</a:t>
            </a:r>
            <a:r>
              <a:rPr sz="650" dirty="0"/>
              <a:t> dos dados </a:t>
            </a:r>
            <a:r>
              <a:rPr sz="650" dirty="0" err="1"/>
              <a:t>foi</a:t>
            </a:r>
            <a:r>
              <a:rPr sz="650" dirty="0"/>
              <a:t> </a:t>
            </a:r>
            <a:r>
              <a:rPr sz="650" dirty="0" err="1"/>
              <a:t>feito</a:t>
            </a:r>
            <a:r>
              <a:rPr sz="650" dirty="0"/>
              <a:t> no software BILOG-MG® </a:t>
            </a:r>
            <a:r>
              <a:rPr sz="650" dirty="0" err="1"/>
              <a:t>produzido</a:t>
            </a:r>
            <a:r>
              <a:rPr sz="650" dirty="0"/>
              <a:t> pela Scientific Software, Inc, </a:t>
            </a:r>
            <a:r>
              <a:rPr sz="650" dirty="0" err="1"/>
              <a:t>Mislevy</a:t>
            </a:r>
            <a:r>
              <a:rPr sz="650" dirty="0"/>
              <a:t>, R. J. e Bock, R. D, (1990).</a:t>
            </a:r>
          </a:p>
        </p:txBody>
      </p:sp>
      <p:sp>
        <p:nvSpPr>
          <p:cNvPr id="155" name="Text Box 536"/>
          <p:cNvSpPr txBox="1"/>
          <p:nvPr/>
        </p:nvSpPr>
        <p:spPr>
          <a:xfrm>
            <a:off x="3443398" y="5205112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CONSIDERAÇÕES FINAIS</a:t>
            </a:r>
          </a:p>
        </p:txBody>
      </p:sp>
      <p:sp>
        <p:nvSpPr>
          <p:cNvPr id="156" name="Text Box 516"/>
          <p:cNvSpPr txBox="1"/>
          <p:nvPr/>
        </p:nvSpPr>
        <p:spPr>
          <a:xfrm>
            <a:off x="94550" y="8238435"/>
            <a:ext cx="1594286" cy="74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 err="1"/>
              <a:t>Onde</a:t>
            </a:r>
            <a:r>
              <a:rPr sz="650" dirty="0"/>
              <a:t>, bi </a:t>
            </a:r>
            <a:r>
              <a:rPr sz="650" dirty="0" err="1"/>
              <a:t>representa</a:t>
            </a:r>
            <a:r>
              <a:rPr sz="650" dirty="0"/>
              <a:t> a </a:t>
            </a:r>
            <a:r>
              <a:rPr sz="650" dirty="0" err="1"/>
              <a:t>dificuldade</a:t>
            </a:r>
            <a:r>
              <a:rPr sz="650" dirty="0"/>
              <a:t> do item </a:t>
            </a:r>
            <a:r>
              <a:rPr sz="650" dirty="0" err="1"/>
              <a:t>i</a:t>
            </a:r>
            <a:r>
              <a:rPr sz="650" dirty="0"/>
              <a:t> em </a:t>
            </a:r>
            <a:r>
              <a:rPr sz="650" dirty="0" err="1"/>
              <a:t>uma</a:t>
            </a:r>
            <a:r>
              <a:rPr sz="650" dirty="0"/>
              <a:t> </a:t>
            </a:r>
            <a:r>
              <a:rPr sz="650" dirty="0" err="1"/>
              <a:t>determinada</a:t>
            </a:r>
            <a:r>
              <a:rPr sz="650" dirty="0"/>
              <a:t> </a:t>
            </a:r>
            <a:r>
              <a:rPr sz="650" dirty="0" err="1"/>
              <a:t>escala</a:t>
            </a:r>
            <a:r>
              <a:rPr sz="650" dirty="0"/>
              <a:t> e </a:t>
            </a:r>
            <a:r>
              <a:rPr sz="650" dirty="0" err="1"/>
              <a:t>representa</a:t>
            </a:r>
            <a:r>
              <a:rPr sz="650" dirty="0"/>
              <a:t> o valor da </a:t>
            </a:r>
            <a:r>
              <a:rPr sz="650" dirty="0" err="1"/>
              <a:t>variável</a:t>
            </a:r>
            <a:r>
              <a:rPr sz="650" dirty="0"/>
              <a:t> </a:t>
            </a:r>
            <a:r>
              <a:rPr sz="650" dirty="0" err="1"/>
              <a:t>latente</a:t>
            </a:r>
            <a:r>
              <a:rPr sz="650" dirty="0"/>
              <a:t> θ, para o qual </a:t>
            </a:r>
            <a:r>
              <a:rPr sz="650" dirty="0" err="1"/>
              <a:t>há</a:t>
            </a:r>
            <a:r>
              <a:rPr sz="650" dirty="0"/>
              <a:t> 0,5 de </a:t>
            </a:r>
            <a:r>
              <a:rPr sz="650" dirty="0" err="1"/>
              <a:t>probabilidade</a:t>
            </a:r>
            <a:r>
              <a:rPr sz="650" dirty="0"/>
              <a:t> do </a:t>
            </a:r>
            <a:r>
              <a:rPr sz="650" dirty="0" err="1"/>
              <a:t>indivíduo</a:t>
            </a:r>
            <a:r>
              <a:rPr sz="650" dirty="0"/>
              <a:t> j </a:t>
            </a:r>
            <a:r>
              <a:rPr sz="650" dirty="0" err="1"/>
              <a:t>escolher</a:t>
            </a:r>
            <a:r>
              <a:rPr sz="650" dirty="0"/>
              <a:t> </a:t>
            </a:r>
            <a:r>
              <a:rPr lang="pt-BR" sz="650" dirty="0"/>
              <a:t>a resposta representada por U =1. O coeficiente ai é o parâmetro de discriminação do item i,</a:t>
            </a:r>
            <a:endParaRPr sz="650" dirty="0"/>
          </a:p>
        </p:txBody>
      </p:sp>
      <p:pic>
        <p:nvPicPr>
          <p:cNvPr id="157" name="Picture 230" descr="Picture 2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8358" y="2311655"/>
            <a:ext cx="1594286" cy="1288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231" descr="Picture 2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358" y="3756801"/>
            <a:ext cx="1594286" cy="1294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 descr="A picture containing knife&#10;&#10;Description automatically generated">
            <a:extLst>
              <a:ext uri="{FF2B5EF4-FFF2-40B4-BE49-F238E27FC236}">
                <a16:creationId xmlns="" xmlns:a16="http://schemas.microsoft.com/office/drawing/2014/main" id="{45BE65D8-2380-2E43-A5B5-386BE93FBA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32"/>
            <a:ext cx="5143500" cy="1354704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="" xmlns:a16="http://schemas.microsoft.com/office/drawing/2014/main" id="{56B67D89-254D-426A-A608-57D08B7BFD56}"/>
              </a:ext>
            </a:extLst>
          </p:cNvPr>
          <p:cNvGrpSpPr/>
          <p:nvPr/>
        </p:nvGrpSpPr>
        <p:grpSpPr>
          <a:xfrm>
            <a:off x="-1" y="-39486"/>
            <a:ext cx="5149286" cy="1386885"/>
            <a:chOff x="-2" y="-155476"/>
            <a:chExt cx="28836000" cy="5460858"/>
          </a:xfrm>
        </p:grpSpPr>
        <p:pic>
          <p:nvPicPr>
            <p:cNvPr id="36" name="Imagem 35">
              <a:extLst>
                <a:ext uri="{FF2B5EF4-FFF2-40B4-BE49-F238E27FC236}">
                  <a16:creationId xmlns="" xmlns:a16="http://schemas.microsoft.com/office/drawing/2014/main" id="{843D12FD-DBD0-406E-8810-39C79B3063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18" r="717" b="33511"/>
            <a:stretch/>
          </p:blipFill>
          <p:spPr>
            <a:xfrm>
              <a:off x="-2" y="-155476"/>
              <a:ext cx="28836000" cy="5460858"/>
            </a:xfrm>
            <a:prstGeom prst="rect">
              <a:avLst/>
            </a:prstGeom>
          </p:spPr>
        </p:pic>
        <p:pic>
          <p:nvPicPr>
            <p:cNvPr id="37" name="Imagem 36">
              <a:extLst>
                <a:ext uri="{FF2B5EF4-FFF2-40B4-BE49-F238E27FC236}">
                  <a16:creationId xmlns="" xmlns:a16="http://schemas.microsoft.com/office/drawing/2014/main" id="{C3768FE0-70B6-4758-B193-06C0B17BA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115" y="1235096"/>
              <a:ext cx="4857677" cy="2637943"/>
            </a:xfrm>
            <a:prstGeom prst="rect">
              <a:avLst/>
            </a:prstGeom>
          </p:spPr>
        </p:pic>
        <p:sp>
          <p:nvSpPr>
            <p:cNvPr id="39" name="CaixaDeTexto 38">
              <a:extLst>
                <a:ext uri="{FF2B5EF4-FFF2-40B4-BE49-F238E27FC236}">
                  <a16:creationId xmlns="" xmlns:a16="http://schemas.microsoft.com/office/drawing/2014/main" id="{56E44AE6-11F2-415A-96B4-C8EAD34BD593}"/>
                </a:ext>
              </a:extLst>
            </p:cNvPr>
            <p:cNvSpPr txBox="1"/>
            <p:nvPr userDrawn="1"/>
          </p:nvSpPr>
          <p:spPr>
            <a:xfrm>
              <a:off x="5850782" y="703068"/>
              <a:ext cx="17421129" cy="3514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500" spc="4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XVIII Congresso Internacional de Custos</a:t>
              </a:r>
            </a:p>
            <a:p>
              <a:pPr algn="ctr"/>
              <a:r>
                <a:rPr lang="pt-BR" sz="1500" spc="4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 Congresso Brasileiro de Custos</a:t>
              </a:r>
            </a:p>
            <a:p>
              <a:pPr algn="ctr"/>
              <a:r>
                <a:rPr lang="pt-BR" sz="1100" spc="-22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15 a 17 de novembro de 2023</a:t>
              </a:r>
            </a:p>
            <a:p>
              <a:pPr algn="ctr"/>
              <a:r>
                <a:rPr lang="pt-BR" sz="110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- Natal, RN, Brasil -</a:t>
              </a:r>
            </a:p>
          </p:txBody>
        </p:sp>
        <p:pic>
          <p:nvPicPr>
            <p:cNvPr id="40" name="Imagem 39">
              <a:extLst>
                <a:ext uri="{FF2B5EF4-FFF2-40B4-BE49-F238E27FC236}">
                  <a16:creationId xmlns="" xmlns:a16="http://schemas.microsoft.com/office/drawing/2014/main" id="{227F0EEC-ABC4-4FC0-83C1-3E4888AA26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383573" y="376988"/>
              <a:ext cx="20347871" cy="346590"/>
            </a:xfrm>
            <a:prstGeom prst="rect">
              <a:avLst/>
            </a:prstGeom>
          </p:spPr>
        </p:pic>
        <p:pic>
          <p:nvPicPr>
            <p:cNvPr id="42" name="Imagem 41">
              <a:extLst>
                <a:ext uri="{FF2B5EF4-FFF2-40B4-BE49-F238E27FC236}">
                  <a16:creationId xmlns="" xmlns:a16="http://schemas.microsoft.com/office/drawing/2014/main" id="{2A7C9A77-C0C0-451F-B240-841EE79171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8130308" y="4632519"/>
              <a:ext cx="20347871" cy="346590"/>
            </a:xfrm>
            <a:prstGeom prst="rect">
              <a:avLst/>
            </a:prstGeom>
          </p:spPr>
        </p:pic>
      </p:grpSp>
      <p:sp>
        <p:nvSpPr>
          <p:cNvPr id="43" name="Text Box 516">
            <a:extLst>
              <a:ext uri="{FF2B5EF4-FFF2-40B4-BE49-F238E27FC236}">
                <a16:creationId xmlns="" xmlns:a16="http://schemas.microsoft.com/office/drawing/2014/main" id="{7961DF2A-8640-4E69-8FA4-8823022B1D54}"/>
              </a:ext>
            </a:extLst>
          </p:cNvPr>
          <p:cNvSpPr txBox="1"/>
          <p:nvPr/>
        </p:nvSpPr>
        <p:spPr>
          <a:xfrm>
            <a:off x="1766454" y="2268764"/>
            <a:ext cx="1594286" cy="840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650" dirty="0"/>
              <a:t>proporcional à inclinação da Curva Característica do Item no ponto bi.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A </a:t>
            </a:r>
            <a:r>
              <a:rPr sz="650" dirty="0" err="1"/>
              <a:t>aplicação</a:t>
            </a:r>
            <a:r>
              <a:rPr sz="650" dirty="0"/>
              <a:t> da TRI </a:t>
            </a:r>
            <a:r>
              <a:rPr sz="650" dirty="0" err="1"/>
              <a:t>requer</a:t>
            </a:r>
            <a:r>
              <a:rPr sz="650" dirty="0"/>
              <a:t> </a:t>
            </a:r>
            <a:r>
              <a:rPr sz="650" dirty="0" err="1"/>
              <a:t>algumas</a:t>
            </a:r>
            <a:r>
              <a:rPr sz="650" dirty="0"/>
              <a:t> </a:t>
            </a:r>
            <a:r>
              <a:rPr sz="650" dirty="0" err="1"/>
              <a:t>considerações</a:t>
            </a:r>
            <a:r>
              <a:rPr sz="650" dirty="0"/>
              <a:t> </a:t>
            </a:r>
            <a:r>
              <a:rPr sz="650" dirty="0" err="1"/>
              <a:t>iniciais</a:t>
            </a:r>
            <a:r>
              <a:rPr sz="650" dirty="0"/>
              <a:t>. Tais </a:t>
            </a:r>
            <a:r>
              <a:rPr sz="650" dirty="0" err="1"/>
              <a:t>como</a:t>
            </a:r>
            <a:r>
              <a:rPr sz="650" dirty="0"/>
              <a:t>, a </a:t>
            </a:r>
            <a:r>
              <a:rPr sz="650" dirty="0" err="1"/>
              <a:t>definição</a:t>
            </a:r>
            <a:r>
              <a:rPr sz="650" dirty="0"/>
              <a:t> do </a:t>
            </a:r>
            <a:r>
              <a:rPr sz="650" dirty="0" err="1"/>
              <a:t>traço</a:t>
            </a:r>
            <a:r>
              <a:rPr sz="650" dirty="0"/>
              <a:t> </a:t>
            </a:r>
            <a:r>
              <a:rPr sz="650" dirty="0" err="1"/>
              <a:t>latente</a:t>
            </a:r>
            <a:r>
              <a:rPr sz="650" dirty="0"/>
              <a:t> de interesse, a </a:t>
            </a:r>
            <a:r>
              <a:rPr sz="650" dirty="0" err="1"/>
              <a:t>escolha</a:t>
            </a:r>
            <a:r>
              <a:rPr sz="650" dirty="0"/>
              <a:t> do </a:t>
            </a:r>
            <a:r>
              <a:rPr sz="650" dirty="0" err="1"/>
              <a:t>modelo</a:t>
            </a:r>
            <a:r>
              <a:rPr sz="650" dirty="0"/>
              <a:t> </a:t>
            </a:r>
            <a:r>
              <a:rPr sz="650" dirty="0" err="1"/>
              <a:t>mais</a:t>
            </a:r>
            <a:r>
              <a:rPr sz="650" dirty="0"/>
              <a:t> </a:t>
            </a:r>
            <a:r>
              <a:rPr sz="650" dirty="0" err="1"/>
              <a:t>adequado</a:t>
            </a:r>
            <a:r>
              <a:rPr sz="650" dirty="0"/>
              <a:t> e a </a:t>
            </a:r>
            <a:r>
              <a:rPr sz="650" dirty="0" err="1"/>
              <a:t>determinação</a:t>
            </a:r>
            <a:r>
              <a:rPr sz="650" dirty="0"/>
              <a:t> da </a:t>
            </a:r>
            <a:r>
              <a:rPr sz="650" dirty="0" err="1"/>
              <a:t>dimensionalidade</a:t>
            </a:r>
            <a:r>
              <a:rPr sz="650" dirty="0"/>
              <a:t> do </a:t>
            </a:r>
            <a:r>
              <a:rPr sz="650" dirty="0" err="1"/>
              <a:t>traço</a:t>
            </a:r>
            <a:r>
              <a:rPr sz="650" dirty="0"/>
              <a:t> </a:t>
            </a:r>
            <a:r>
              <a:rPr sz="650" dirty="0" err="1"/>
              <a:t>latentes</a:t>
            </a:r>
            <a:r>
              <a:rPr sz="650" dirty="0"/>
              <a:t>. </a:t>
            </a:r>
          </a:p>
        </p:txBody>
      </p:sp>
      <p:sp>
        <p:nvSpPr>
          <p:cNvPr id="44" name="Text Box 536">
            <a:extLst>
              <a:ext uri="{FF2B5EF4-FFF2-40B4-BE49-F238E27FC236}">
                <a16:creationId xmlns="" xmlns:a16="http://schemas.microsoft.com/office/drawing/2014/main" id="{9F8D5B8D-1181-494E-804B-7F39896F3A43}"/>
              </a:ext>
            </a:extLst>
          </p:cNvPr>
          <p:cNvSpPr txBox="1"/>
          <p:nvPr/>
        </p:nvSpPr>
        <p:spPr>
          <a:xfrm>
            <a:off x="1766454" y="8358114"/>
            <a:ext cx="1594286" cy="139495"/>
          </a:xfrm>
          <a:prstGeom prst="rect">
            <a:avLst/>
          </a:prstGeom>
          <a:solidFill>
            <a:srgbClr val="203F7F">
              <a:alpha val="87059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113" tIns="8113" rIns="8113" bIns="8113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 defTabSz="739775">
              <a:spcBef>
                <a:spcPts val="1900"/>
              </a:spcBef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sz="800" dirty="0"/>
              <a:t>RESULTADOS E ANÁLISES</a:t>
            </a:r>
          </a:p>
        </p:txBody>
      </p:sp>
      <p:sp>
        <p:nvSpPr>
          <p:cNvPr id="45" name="Text Box 227">
            <a:extLst>
              <a:ext uri="{FF2B5EF4-FFF2-40B4-BE49-F238E27FC236}">
                <a16:creationId xmlns="" xmlns:a16="http://schemas.microsoft.com/office/drawing/2014/main" id="{63E0FB93-14EC-4663-A90D-722A744861C3}"/>
              </a:ext>
            </a:extLst>
          </p:cNvPr>
          <p:cNvSpPr txBox="1"/>
          <p:nvPr/>
        </p:nvSpPr>
        <p:spPr>
          <a:xfrm>
            <a:off x="1766454" y="8525584"/>
            <a:ext cx="1594286" cy="44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sz="650" dirty="0"/>
              <a:t>A </a:t>
            </a:r>
            <a:r>
              <a:rPr sz="650" dirty="0" err="1"/>
              <a:t>figura</a:t>
            </a:r>
            <a:r>
              <a:rPr sz="650" dirty="0"/>
              <a:t> </a:t>
            </a:r>
            <a:r>
              <a:rPr sz="650" dirty="0" err="1"/>
              <a:t>abaixo</a:t>
            </a:r>
            <a:r>
              <a:rPr sz="650" dirty="0"/>
              <a:t> </a:t>
            </a:r>
            <a:r>
              <a:rPr sz="650" dirty="0" err="1"/>
              <a:t>representa</a:t>
            </a:r>
            <a:r>
              <a:rPr sz="650" dirty="0"/>
              <a:t> a </a:t>
            </a:r>
            <a:r>
              <a:rPr sz="650" dirty="0" err="1"/>
              <a:t>curva</a:t>
            </a:r>
            <a:r>
              <a:rPr sz="650" dirty="0"/>
              <a:t> total de </a:t>
            </a:r>
            <a:r>
              <a:rPr sz="650" dirty="0" err="1"/>
              <a:t>informação</a:t>
            </a:r>
            <a:r>
              <a:rPr sz="650" dirty="0"/>
              <a:t> do</a:t>
            </a:r>
            <a:r>
              <a:rPr lang="pt-BR" sz="650" dirty="0"/>
              <a:t> conjunto de itens e a tabela seguinte apresenta a descrição e a estimação dos parâmetros dos 44 itens. 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="" xmlns:a16="http://schemas.microsoft.com/office/drawing/2014/main" id="{6C68B843-8862-2A81-AF45-08707E6508A8}"/>
              </a:ext>
            </a:extLst>
          </p:cNvPr>
          <p:cNvGrpSpPr/>
          <p:nvPr/>
        </p:nvGrpSpPr>
        <p:grpSpPr>
          <a:xfrm>
            <a:off x="1798038" y="1381735"/>
            <a:ext cx="1034617" cy="33036"/>
            <a:chOff x="5630832" y="2494683"/>
            <a:chExt cx="5793853" cy="130078"/>
          </a:xfrm>
        </p:grpSpPr>
        <p:pic>
          <p:nvPicPr>
            <p:cNvPr id="7" name="Imagem 6">
              <a:extLst>
                <a:ext uri="{FF2B5EF4-FFF2-40B4-BE49-F238E27FC236}">
                  <a16:creationId xmlns="" xmlns:a16="http://schemas.microsoft.com/office/drawing/2014/main" id="{4F26ACA0-DC0E-E628-ACCA-F8126A5430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630832" y="2494683"/>
              <a:ext cx="1374840" cy="116201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="" xmlns:a16="http://schemas.microsoft.com/office/drawing/2014/main" id="{BF23BA08-24D3-3BBF-EB2F-2AD437AB10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049845" y="2508560"/>
              <a:ext cx="1374840" cy="116201"/>
            </a:xfrm>
            <a:prstGeom prst="rect">
              <a:avLst/>
            </a:prstGeom>
          </p:spPr>
        </p:pic>
      </p:grp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CA52AD76-ECC2-58FD-C115-E9780CC92FD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501" y="337536"/>
            <a:ext cx="676165" cy="632841"/>
          </a:xfrm>
          <a:prstGeom prst="rect">
            <a:avLst/>
          </a:prstGeom>
        </p:spPr>
      </p:pic>
      <p:sp>
        <p:nvSpPr>
          <p:cNvPr id="41" name="Text Box 190"/>
          <p:cNvSpPr txBox="1"/>
          <p:nvPr/>
        </p:nvSpPr>
        <p:spPr>
          <a:xfrm>
            <a:off x="3444708" y="7037839"/>
            <a:ext cx="1594286" cy="1971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830" tIns="19830" rIns="19830" bIns="1983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650" dirty="0" err="1"/>
              <a:t>Mislevy</a:t>
            </a:r>
            <a:r>
              <a:rPr lang="pt-BR" sz="650" dirty="0"/>
              <a:t>, D. J., </a:t>
            </a:r>
            <a:r>
              <a:rPr lang="en-US" sz="650" dirty="0"/>
              <a:t>&amp; </a:t>
            </a:r>
            <a:r>
              <a:rPr lang="pt-BR" sz="650" dirty="0"/>
              <a:t>Bock, R. D. (1990). </a:t>
            </a:r>
            <a:r>
              <a:rPr lang="pt-BR" sz="650" i="1" dirty="0"/>
              <a:t>BILOG: Item </a:t>
            </a:r>
            <a:r>
              <a:rPr lang="pt-BR" sz="650" i="1" dirty="0" err="1"/>
              <a:t>analysis</a:t>
            </a:r>
            <a:r>
              <a:rPr lang="pt-BR" sz="650" i="1" dirty="0"/>
              <a:t> </a:t>
            </a:r>
            <a:r>
              <a:rPr lang="pt-BR" sz="650" i="1" dirty="0" err="1"/>
              <a:t>and</a:t>
            </a:r>
            <a:r>
              <a:rPr lang="pt-BR" sz="650" i="1" dirty="0"/>
              <a:t> </a:t>
            </a:r>
            <a:r>
              <a:rPr lang="pt-BR" sz="650" i="1" dirty="0" err="1"/>
              <a:t>test</a:t>
            </a:r>
            <a:r>
              <a:rPr lang="pt-BR" sz="650" i="1" dirty="0"/>
              <a:t> </a:t>
            </a:r>
            <a:r>
              <a:rPr lang="pt-BR" sz="650" i="1" dirty="0" err="1"/>
              <a:t>scoring</a:t>
            </a:r>
            <a:r>
              <a:rPr lang="pt-BR" sz="650" i="1" dirty="0"/>
              <a:t> </a:t>
            </a:r>
            <a:r>
              <a:rPr lang="pt-BR" sz="650" i="1" dirty="0" err="1"/>
              <a:t>with</a:t>
            </a:r>
            <a:r>
              <a:rPr lang="pt-BR" sz="650" i="1" dirty="0"/>
              <a:t> </a:t>
            </a:r>
            <a:r>
              <a:rPr lang="pt-BR" sz="650" i="1" dirty="0" err="1"/>
              <a:t>binary</a:t>
            </a:r>
            <a:r>
              <a:rPr lang="pt-BR" sz="650" i="1" dirty="0"/>
              <a:t> </a:t>
            </a:r>
            <a:r>
              <a:rPr lang="pt-BR" sz="650" i="1" dirty="0" err="1"/>
              <a:t>logistic</a:t>
            </a:r>
            <a:r>
              <a:rPr lang="pt-BR" sz="650" i="1" dirty="0"/>
              <a:t> </a:t>
            </a:r>
            <a:r>
              <a:rPr lang="pt-BR" sz="650" i="1" dirty="0" err="1"/>
              <a:t>models</a:t>
            </a:r>
            <a:r>
              <a:rPr lang="pt-BR" sz="650" dirty="0"/>
              <a:t> [Computer </a:t>
            </a:r>
            <a:r>
              <a:rPr lang="pt-BR" sz="650" dirty="0" err="1"/>
              <a:t>program</a:t>
            </a:r>
            <a:r>
              <a:rPr lang="pt-BR" sz="650" dirty="0"/>
              <a:t>]. Chicago: </a:t>
            </a:r>
            <a:r>
              <a:rPr lang="pt-BR" sz="650" dirty="0" err="1"/>
              <a:t>Scientific</a:t>
            </a:r>
            <a:r>
              <a:rPr lang="pt-BR" sz="650" dirty="0"/>
              <a:t> Software.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650" dirty="0" err="1"/>
              <a:t>Embretson</a:t>
            </a:r>
            <a:r>
              <a:rPr lang="pt-BR" sz="650" dirty="0"/>
              <a:t>, S.; </a:t>
            </a:r>
            <a:r>
              <a:rPr lang="en-US" sz="650" dirty="0"/>
              <a:t>&amp; </a:t>
            </a:r>
            <a:r>
              <a:rPr lang="pt-BR" sz="650" dirty="0" err="1"/>
              <a:t>Reise</a:t>
            </a:r>
            <a:r>
              <a:rPr lang="pt-BR" sz="650" dirty="0"/>
              <a:t>, S. P. (2000</a:t>
            </a:r>
            <a:r>
              <a:rPr lang="pt-BR" sz="650" i="1" dirty="0"/>
              <a:t>). Item Response </a:t>
            </a:r>
            <a:r>
              <a:rPr lang="pt-BR" sz="650" i="1" dirty="0" err="1"/>
              <a:t>Theory</a:t>
            </a:r>
            <a:r>
              <a:rPr lang="pt-BR" sz="650" i="1" dirty="0"/>
              <a:t> for </a:t>
            </a:r>
            <a:r>
              <a:rPr lang="pt-BR" sz="650" i="1" dirty="0" err="1"/>
              <a:t>Psychologists</a:t>
            </a:r>
            <a:r>
              <a:rPr lang="pt-BR" sz="650" dirty="0"/>
              <a:t>. New Jersey: Lawrence </a:t>
            </a:r>
            <a:r>
              <a:rPr lang="pt-BR" sz="650" dirty="0" err="1"/>
              <a:t>Erlbaum</a:t>
            </a:r>
            <a:r>
              <a:rPr lang="pt-BR" sz="650" dirty="0"/>
              <a:t> Associates, Inc. </a:t>
            </a:r>
            <a:r>
              <a:rPr lang="pt-BR" sz="650" dirty="0" err="1"/>
              <a:t>Publishers</a:t>
            </a:r>
            <a:r>
              <a:rPr lang="pt-BR" sz="650" dirty="0"/>
              <a:t>, 2000.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650" dirty="0" err="1"/>
              <a:t>Pasquali</a:t>
            </a:r>
            <a:r>
              <a:rPr lang="pt-BR" sz="650" dirty="0"/>
              <a:t>, L. (2003). </a:t>
            </a:r>
            <a:r>
              <a:rPr lang="pt-BR" sz="650" i="1" dirty="0" err="1"/>
              <a:t>Psicometria</a:t>
            </a:r>
            <a:r>
              <a:rPr lang="pt-BR" sz="650" dirty="0"/>
              <a:t>: teoria dos testes na psicologia e na educação. Petrópolis, RJ: Vozes, 2003.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650" dirty="0" err="1"/>
              <a:t>Reise</a:t>
            </a:r>
            <a:r>
              <a:rPr lang="pt-BR" sz="650" dirty="0"/>
              <a:t>, S. P.; </a:t>
            </a:r>
            <a:r>
              <a:rPr lang="pt-BR" sz="650" dirty="0" err="1"/>
              <a:t>Ainsworth</a:t>
            </a:r>
            <a:r>
              <a:rPr lang="pt-BR" sz="650" dirty="0"/>
              <a:t>, A. T.; </a:t>
            </a:r>
            <a:r>
              <a:rPr lang="en-US" sz="650" dirty="0"/>
              <a:t>&amp; </a:t>
            </a:r>
            <a:r>
              <a:rPr lang="pt-BR" sz="650" dirty="0" err="1"/>
              <a:t>Haviland</a:t>
            </a:r>
            <a:r>
              <a:rPr lang="pt-BR" sz="650" dirty="0"/>
              <a:t>, M. G. (2005). Item Response </a:t>
            </a:r>
            <a:r>
              <a:rPr lang="pt-BR" sz="650" dirty="0" err="1"/>
              <a:t>Theory</a:t>
            </a:r>
            <a:r>
              <a:rPr lang="pt-BR" sz="650" dirty="0"/>
              <a:t> Fundamentals, </a:t>
            </a:r>
            <a:r>
              <a:rPr lang="pt-BR" sz="650" dirty="0" err="1"/>
              <a:t>Applications</a:t>
            </a:r>
            <a:r>
              <a:rPr lang="pt-BR" sz="650" dirty="0"/>
              <a:t>, </a:t>
            </a:r>
            <a:r>
              <a:rPr lang="pt-BR" sz="650" dirty="0" err="1"/>
              <a:t>and</a:t>
            </a:r>
            <a:r>
              <a:rPr lang="pt-BR" sz="650" dirty="0"/>
              <a:t> </a:t>
            </a:r>
            <a:r>
              <a:rPr lang="pt-BR" sz="650" dirty="0" err="1"/>
              <a:t>Promise</a:t>
            </a:r>
            <a:r>
              <a:rPr lang="pt-BR" sz="650" dirty="0"/>
              <a:t> in </a:t>
            </a:r>
            <a:r>
              <a:rPr lang="pt-BR" sz="650" dirty="0" err="1"/>
              <a:t>Psychological</a:t>
            </a:r>
            <a:r>
              <a:rPr lang="pt-BR" sz="650" dirty="0"/>
              <a:t> </a:t>
            </a:r>
            <a:r>
              <a:rPr lang="pt-BR" sz="650" dirty="0" err="1"/>
              <a:t>Research</a:t>
            </a:r>
            <a:r>
              <a:rPr lang="pt-BR" sz="650" dirty="0"/>
              <a:t>. </a:t>
            </a:r>
            <a:r>
              <a:rPr lang="pt-BR" sz="650" i="1" dirty="0" err="1"/>
              <a:t>Current</a:t>
            </a:r>
            <a:r>
              <a:rPr lang="pt-BR" sz="650" i="1" dirty="0"/>
              <a:t> </a:t>
            </a:r>
            <a:r>
              <a:rPr lang="pt-BR" sz="650" i="1" dirty="0" err="1"/>
              <a:t>Directions</a:t>
            </a:r>
            <a:r>
              <a:rPr lang="pt-BR" sz="650" i="1" dirty="0"/>
              <a:t> in </a:t>
            </a:r>
            <a:r>
              <a:rPr lang="pt-BR" sz="650" i="1" dirty="0" err="1"/>
              <a:t>Psychological</a:t>
            </a:r>
            <a:r>
              <a:rPr lang="pt-BR" sz="650" i="1" dirty="0"/>
              <a:t> Science</a:t>
            </a:r>
            <a:r>
              <a:rPr lang="pt-BR" sz="650" dirty="0"/>
              <a:t>, 14(2), 95-101.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954</Words>
  <Application>Microsoft Office PowerPoint</Application>
  <PresentationFormat>Apresentação na tela (16:9)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17</cp:revision>
  <dcterms:modified xsi:type="dcterms:W3CDTF">2023-10-16T21:04:54Z</dcterms:modified>
</cp:coreProperties>
</file>